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66" r:id="rId12"/>
    <p:sldId id="287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C08EB-808B-42D2-93BF-DADCF923D60E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3283E-89E9-4FA1-89AB-72745E5D1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9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9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ECD3BD-91ED-450A-9614-DA180CF664F3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0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EB2AD1-E488-44D2-8986-C973DA2F1046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0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64FD27-E5D9-4CF6-B9AA-F83E3B41A68E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360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96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66800"/>
            <a:ext cx="10972800" cy="4963437"/>
          </a:xfrm>
          <a:prstGeom prst="rect">
            <a:avLst/>
          </a:prstGeom>
        </p:spPr>
        <p:txBody>
          <a:bodyPr/>
          <a:lstStyle>
            <a:lvl5pPr marL="2573338" indent="-280988">
              <a:tabLst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0207" y="167741"/>
            <a:ext cx="8682247" cy="846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353" y="949410"/>
            <a:ext cx="8915399" cy="2262781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Лимфомы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поражением органов пищеварения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                                      																</a:t>
            </a:r>
            <a:r>
              <a:rPr lang="ru-RU" sz="2400" b="1" i="1" dirty="0" smtClean="0">
                <a:solidFill>
                  <a:srgbClr val="0070C0"/>
                </a:solidFill>
              </a:rPr>
              <a:t>Поддубная И.В.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	</a:t>
            </a:r>
            <a:r>
              <a:rPr lang="ru-RU" sz="2400" b="1" i="1" dirty="0" smtClean="0">
                <a:solidFill>
                  <a:srgbClr val="0070C0"/>
                </a:solidFill>
              </a:rPr>
              <a:t>										28 февраля 2019г.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1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090352" y="186082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70C0"/>
                </a:solidFill>
              </a:rPr>
              <a:t>«</a:t>
            </a:r>
            <a:r>
              <a:rPr lang="ru-RU" sz="4000" b="1" dirty="0" err="1">
                <a:solidFill>
                  <a:srgbClr val="0070C0"/>
                </a:solidFill>
              </a:rPr>
              <a:t>Экстранодальная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лимфома</a:t>
            </a:r>
            <a:r>
              <a:rPr lang="ru-RU" sz="4000" b="1" dirty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640013" y="1719264"/>
            <a:ext cx="7086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Dawson I.,   Brit J </a:t>
            </a:r>
            <a:r>
              <a:rPr lang="en-US" sz="2800" b="1" i="1" dirty="0" err="1">
                <a:solidFill>
                  <a:srgbClr val="0070C0"/>
                </a:solidFill>
              </a:rPr>
              <a:t>Surg</a:t>
            </a:r>
            <a:r>
              <a:rPr lang="en-US" sz="2800" b="1" i="1" dirty="0">
                <a:solidFill>
                  <a:srgbClr val="0070C0"/>
                </a:solidFill>
              </a:rPr>
              <a:t>, 1961.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Lewin K.,   Cancer, 1978.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Hermann R.,  Cancer, 1980.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Isaacson PG., </a:t>
            </a:r>
            <a:r>
              <a:rPr lang="en-US" sz="2800" b="1" i="1" dirty="0" err="1">
                <a:solidFill>
                  <a:srgbClr val="0070C0"/>
                </a:solidFill>
              </a:rPr>
              <a:t>Extranodal</a:t>
            </a:r>
            <a:r>
              <a:rPr lang="en-US" sz="2800" b="1" i="1" dirty="0">
                <a:solidFill>
                  <a:srgbClr val="0070C0"/>
                </a:solidFill>
              </a:rPr>
              <a:t> lymphomas, 1994.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04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>
          <a:xfrm>
            <a:off x="2571751" y="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Спектр локализаций НХЛ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ph idx="1"/>
          </p:nvPr>
        </p:nvGraphicFramePr>
        <p:xfrm>
          <a:off x="1992314" y="692150"/>
          <a:ext cx="8351837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Лист" r:id="rId3" imgW="6201064" imgH="4781788" progId="Excel.Sheet.8">
                  <p:embed/>
                </p:oleObj>
              </mc:Choice>
              <mc:Fallback>
                <p:oleObj name="Лист" r:id="rId3" imgW="6201064" imgH="47817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692150"/>
                        <a:ext cx="8351837" cy="616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77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0100" y="77658"/>
            <a:ext cx="5043487" cy="846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solidFill>
                  <a:srgbClr val="0070C0"/>
                </a:solidFill>
                <a:sym typeface="Gill Sans" charset="0"/>
              </a:rPr>
              <a:t>Extranodal</a:t>
            </a:r>
            <a:r>
              <a:rPr lang="en-US" dirty="0">
                <a:solidFill>
                  <a:srgbClr val="0070C0"/>
                </a:solidFill>
                <a:sym typeface="Gill Sans" charset="0"/>
              </a:rPr>
              <a:t> Lymphoma Survival by histology and site in the IELSG series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631951" y="5805489"/>
            <a:ext cx="8964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it-IT" b="1">
                <a:solidFill>
                  <a:srgbClr val="052E65"/>
                </a:solidFill>
                <a:latin typeface="Calibri" pitchFamily="34" charset="0"/>
              </a:rPr>
              <a:t>IELSG - INTERNATIONAL EXTRANODAL LYMPHOMA STUDY GROUP - www.ielsg.org</a:t>
            </a:r>
            <a:endParaRPr lang="it-IT" sz="1600" b="1" i="1">
              <a:solidFill>
                <a:srgbClr val="052E65"/>
              </a:solidFill>
              <a:latin typeface="Calibri" pitchFamily="34" charset="0"/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410" r="-1176" b="-706"/>
          <a:stretch>
            <a:fillRect/>
          </a:stretch>
        </p:blipFill>
        <p:spPr>
          <a:xfrm>
            <a:off x="3069110" y="1635127"/>
            <a:ext cx="5754688" cy="4200525"/>
          </a:xfr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260350"/>
            <a:ext cx="7191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3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0668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Прогноз при НХЛ </a:t>
            </a:r>
            <a:b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желудочно-кишечного </a:t>
            </a: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тракта</a:t>
            </a:r>
            <a:endParaRPr lang="ru-RU" altLang="ru-RU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6276" y="1981200"/>
            <a:ext cx="4225925" cy="4114800"/>
          </a:xfrm>
          <a:solidFill>
            <a:srgbClr val="003366"/>
          </a:solidFill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10-летняя выживаемость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	желудок		- 51%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	тонкая кишка	- 54%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	толстая кишка	- 35%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dirty="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Частота поражения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	желудок		- 55-70%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	тонкая кишка	- 20-35%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	толстая кишка	- 5-10%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i="1" dirty="0">
                <a:solidFill>
                  <a:schemeClr val="bg1"/>
                </a:solidFill>
              </a:rPr>
              <a:t>поражение </a:t>
            </a:r>
            <a:r>
              <a:rPr lang="ru-RU" sz="1600" b="1" i="1" u="sng" dirty="0">
                <a:solidFill>
                  <a:schemeClr val="bg1"/>
                </a:solidFill>
              </a:rPr>
              <a:t>одновременно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i="1" dirty="0">
                <a:solidFill>
                  <a:schemeClr val="bg1"/>
                </a:solidFill>
              </a:rPr>
              <a:t>нескольких отделов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i="1" dirty="0">
                <a:solidFill>
                  <a:schemeClr val="bg1"/>
                </a:solidFill>
              </a:rPr>
              <a:t>ж/к  тракта</a:t>
            </a:r>
            <a:r>
              <a:rPr lang="ru-RU" b="1" dirty="0">
                <a:solidFill>
                  <a:schemeClr val="bg1"/>
                </a:solidFill>
              </a:rPr>
              <a:t> 		- </a:t>
            </a:r>
            <a:r>
              <a:rPr lang="en-US" b="1" dirty="0">
                <a:solidFill>
                  <a:schemeClr val="bg1"/>
                </a:solidFill>
              </a:rPr>
              <a:t>&lt; </a:t>
            </a:r>
            <a:r>
              <a:rPr lang="ru-RU" b="1" dirty="0">
                <a:solidFill>
                  <a:schemeClr val="bg1"/>
                </a:solidFill>
              </a:rPr>
              <a:t>5%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597025"/>
            <a:ext cx="22034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4151314" y="3716338"/>
            <a:ext cx="1800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rot="-828208" flipH="1" flipV="1">
            <a:off x="4079876" y="4200525"/>
            <a:ext cx="1947863" cy="26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rot="20703531" flipH="1">
            <a:off x="4359275" y="4456114"/>
            <a:ext cx="1657350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4150"/>
            <a:ext cx="7772400" cy="1200150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ЗАКОНОМЕРНОСТИ</a:t>
            </a:r>
            <a:b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РАСПРОСТРАНЕНИЯ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315200" y="1905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желудок (26%)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05000" y="1747838"/>
            <a:ext cx="3505200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Лимф. аппарат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Кольца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Пирогова-Вальдейера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5410200" y="2209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9601200" y="304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3200">
                <a:solidFill>
                  <a:srgbClr val="800080"/>
                </a:solidFill>
                <a:latin typeface="Times New Roman Cyr" panose="02020603050405020304" pitchFamily="18" charset="0"/>
              </a:rPr>
              <a:t>II</a:t>
            </a:r>
            <a:endParaRPr lang="ru-RU" altLang="ru-RU" sz="3200">
              <a:solidFill>
                <a:srgbClr val="800080"/>
              </a:solidFill>
              <a:latin typeface="Times New Roman Cyr" panose="02020603050405020304" pitchFamily="18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905000" y="3633788"/>
            <a:ext cx="2286000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л/у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средостения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4114800" y="2209800"/>
            <a:ext cx="3429000" cy="0"/>
          </a:xfrm>
          <a:prstGeom prst="line">
            <a:avLst/>
          </a:prstGeom>
          <a:noFill/>
          <a:ln w="38100">
            <a:solidFill>
              <a:srgbClr val="C600A5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4648200" y="4038600"/>
            <a:ext cx="2667000" cy="0"/>
          </a:xfrm>
          <a:prstGeom prst="line">
            <a:avLst/>
          </a:prstGeom>
          <a:noFill/>
          <a:ln w="38100">
            <a:solidFill>
              <a:srgbClr val="C600A5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4648200" y="5715000"/>
            <a:ext cx="2667000" cy="0"/>
          </a:xfrm>
          <a:prstGeom prst="line">
            <a:avLst/>
          </a:prstGeom>
          <a:noFill/>
          <a:ln w="38100">
            <a:solidFill>
              <a:srgbClr val="C600A5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7315200" y="3276600"/>
            <a:ext cx="32004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Лейкемизация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Легочная ткань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Надпочечники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ЦНС</a:t>
            </a:r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 rot="21071667" flipV="1">
            <a:off x="4670426" y="3810000"/>
            <a:ext cx="2652713" cy="39688"/>
          </a:xfrm>
          <a:prstGeom prst="line">
            <a:avLst/>
          </a:prstGeom>
          <a:noFill/>
          <a:ln w="38100">
            <a:solidFill>
              <a:srgbClr val="C600A5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rot="963276" flipV="1">
            <a:off x="4683126" y="4117975"/>
            <a:ext cx="2665413" cy="304800"/>
          </a:xfrm>
          <a:prstGeom prst="line">
            <a:avLst/>
          </a:prstGeom>
          <a:noFill/>
          <a:ln w="38100">
            <a:solidFill>
              <a:srgbClr val="C600A5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1981200" y="5257800"/>
            <a:ext cx="1981200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л/узлы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кожа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кости</a:t>
            </a: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7315200" y="5410201"/>
            <a:ext cx="32004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однородные органы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b="1">
                <a:latin typeface="Times New Roman Cyr" panose="02020603050405020304" pitchFamily="18" charset="0"/>
              </a:rPr>
              <a:t>м. ткани</a:t>
            </a:r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4648200" y="5105400"/>
            <a:ext cx="0" cy="1447800"/>
          </a:xfrm>
          <a:prstGeom prst="line">
            <a:avLst/>
          </a:prstGeom>
          <a:noFill/>
          <a:ln w="38100">
            <a:solidFill>
              <a:srgbClr val="C600A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3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752600" y="457201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КЛАССИФИКАЦИЯ ЛИМФОМ</a:t>
            </a:r>
            <a:r>
              <a:rPr lang="ru-RU" altLang="ru-RU" sz="1800" b="1" u="sng" dirty="0">
                <a:solidFill>
                  <a:srgbClr val="0070C0"/>
                </a:solidFill>
              </a:rPr>
              <a:t>  </a:t>
            </a:r>
            <a:r>
              <a:rPr lang="ru-RU" altLang="ru-RU" sz="18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ЖЕЛУДОЧНО-КИШЕЧНОГО ТРАКТА </a:t>
            </a:r>
            <a:endParaRPr lang="ru-RU" altLang="ru-RU" sz="2800" u="sng" dirty="0">
              <a:solidFill>
                <a:srgbClr val="0070C0"/>
              </a:solidFill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905000" y="914401"/>
            <a:ext cx="85344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</a:t>
            </a:r>
            <a:r>
              <a:rPr lang="ru-RU" altLang="ru-RU" sz="1800" b="1" u="sng">
                <a:cs typeface="Times New Roman" panose="02020603050405020304" pitchFamily="18" charset="0"/>
              </a:rPr>
              <a:t>I стадия  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>
                <a:cs typeface="Times New Roman" panose="02020603050405020304" pitchFamily="18" charset="0"/>
              </a:rPr>
              <a:t>- опухоль в переделах желудочно-кишечного тракта: 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en-US" altLang="ru-RU" sz="1800" b="1">
                <a:cs typeface="Times New Roman" panose="02020603050405020304" pitchFamily="18" charset="0"/>
              </a:rPr>
              <a:t>I</a:t>
            </a:r>
            <a:r>
              <a:rPr lang="ru-RU" altLang="ru-RU" sz="1800" b="1">
                <a:cs typeface="Times New Roman" panose="02020603050405020304" pitchFamily="18" charset="0"/>
              </a:rPr>
              <a:t> 1</a:t>
            </a:r>
            <a:r>
              <a:rPr lang="ru-RU" altLang="ru-RU" sz="1800">
                <a:cs typeface="Times New Roman" panose="02020603050405020304" pitchFamily="18" charset="0"/>
              </a:rPr>
              <a:t> </a:t>
            </a:r>
            <a:r>
              <a:rPr lang="en-US" altLang="ru-RU" sz="1800">
                <a:cs typeface="Times New Roman" panose="02020603050405020304" pitchFamily="18" charset="0"/>
              </a:rPr>
              <a:t> </a:t>
            </a:r>
            <a:r>
              <a:rPr lang="ru-RU" altLang="ru-RU" sz="1800">
                <a:cs typeface="Times New Roman" panose="02020603050405020304" pitchFamily="18" charset="0"/>
              </a:rPr>
              <a:t>- одиночный первичный очаг;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en-US" altLang="ru-RU" sz="1800" b="1">
                <a:cs typeface="Times New Roman" panose="02020603050405020304" pitchFamily="18" charset="0"/>
              </a:rPr>
              <a:t>II</a:t>
            </a:r>
            <a:r>
              <a:rPr lang="ru-RU" altLang="ru-RU" sz="1800" b="1">
                <a:cs typeface="Times New Roman" panose="02020603050405020304" pitchFamily="18" charset="0"/>
              </a:rPr>
              <a:t> 2</a:t>
            </a:r>
            <a:r>
              <a:rPr lang="ru-RU" altLang="ru-RU" sz="1800">
                <a:cs typeface="Times New Roman" panose="02020603050405020304" pitchFamily="18" charset="0"/>
              </a:rPr>
              <a:t> - множественные первичные очаги в пределах одного органа;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>
                <a:cs typeface="Times New Roman" panose="02020603050405020304" pitchFamily="18" charset="0"/>
              </a:rPr>
              <a:t>                                 </a:t>
            </a:r>
            <a:r>
              <a:rPr lang="ru-RU" altLang="ru-RU" sz="1800" b="1" u="sng">
                <a:cs typeface="Times New Roman" panose="02020603050405020304" pitchFamily="18" charset="0"/>
              </a:rPr>
              <a:t>II стадия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>
                <a:cs typeface="Times New Roman" panose="02020603050405020304" pitchFamily="18" charset="0"/>
              </a:rPr>
              <a:t>- опухоль, выходящая за пределы желудочно-кишечного   тракта:  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>
                <a:cs typeface="Times New Roman" panose="02020603050405020304" pitchFamily="18" charset="0"/>
              </a:rPr>
              <a:t>                    </a:t>
            </a:r>
            <a:r>
              <a:rPr lang="ru-RU" altLang="ru-RU" sz="1800" b="1">
                <a:cs typeface="Times New Roman" panose="02020603050405020304" pitchFamily="18" charset="0"/>
              </a:rPr>
              <a:t>Вовлечение лимфоузлов</a:t>
            </a:r>
            <a:r>
              <a:rPr lang="ru-RU" altLang="ru-RU" sz="1800">
                <a:cs typeface="Times New Roman" panose="02020603050405020304" pitchFamily="18" charset="0"/>
              </a:rPr>
              <a:t>: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 b="1">
                <a:cs typeface="Times New Roman" panose="02020603050405020304" pitchFamily="18" charset="0"/>
              </a:rPr>
              <a:t>II 1</a:t>
            </a:r>
            <a:r>
              <a:rPr lang="ru-RU" altLang="ru-RU" sz="1800">
                <a:cs typeface="Times New Roman" panose="02020603050405020304" pitchFamily="18" charset="0"/>
              </a:rPr>
              <a:t> - локальные лимфоузлы 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lvl="1" algn="just"/>
            <a:r>
              <a:rPr lang="ru-RU" altLang="ru-RU" sz="1800">
                <a:cs typeface="Times New Roman" panose="02020603050405020304" pitchFamily="18" charset="0"/>
              </a:rPr>
              <a:t>       </a:t>
            </a:r>
            <a:r>
              <a:rPr lang="ru-RU" altLang="ru-RU" sz="1800"/>
              <a:t> </a:t>
            </a:r>
            <a:r>
              <a:rPr lang="ru-RU" altLang="ru-RU" sz="1800">
                <a:cs typeface="Times New Roman" panose="02020603050405020304" pitchFamily="18" charset="0"/>
              </a:rPr>
              <a:t> (парагастральные в случае поражения желудка; пара-интестинальные для лимфом любого отдела кишечника);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 b="1">
                <a:cs typeface="Times New Roman" panose="02020603050405020304" pitchFamily="18" charset="0"/>
              </a:rPr>
              <a:t>II 2</a:t>
            </a:r>
            <a:r>
              <a:rPr lang="ru-RU" altLang="ru-RU" sz="1800">
                <a:cs typeface="Times New Roman" panose="02020603050405020304" pitchFamily="18" charset="0"/>
              </a:rPr>
              <a:t> - отдаленные лимфоузлы 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lvl="2" algn="just"/>
            <a:r>
              <a:rPr lang="ru-RU" altLang="ru-RU" sz="1800">
                <a:cs typeface="Times New Roman" panose="02020603050405020304" pitchFamily="18" charset="0"/>
              </a:rPr>
              <a:t>(мезентериальные для лимфом кишечника,</a:t>
            </a:r>
            <a:r>
              <a:rPr lang="ru-RU" altLang="ru-RU" sz="1800"/>
              <a:t> </a:t>
            </a:r>
            <a:r>
              <a:rPr lang="ru-RU" altLang="ru-RU" sz="1800">
                <a:cs typeface="Times New Roman" panose="02020603050405020304" pitchFamily="18" charset="0"/>
              </a:rPr>
              <a:t>парааортальные, паракавальные, тазовые, подвздошные и др. в пределах брюшной полости и забрюшинного пространства);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 b="1">
                <a:cs typeface="Times New Roman" panose="02020603050405020304" pitchFamily="18" charset="0"/>
              </a:rPr>
              <a:t>IIE</a:t>
            </a:r>
            <a:r>
              <a:rPr lang="ru-RU" altLang="ru-RU" sz="1800">
                <a:cs typeface="Times New Roman" panose="02020603050405020304" pitchFamily="18" charset="0"/>
              </a:rPr>
              <a:t>-  пенетрация серозного покрова с/без прорастанияприлежащих органов и</a:t>
            </a:r>
            <a:r>
              <a:rPr lang="ru-RU" altLang="ru-RU" sz="1800"/>
              <a:t> </a:t>
            </a:r>
          </a:p>
          <a:p>
            <a:pPr algn="just"/>
            <a:r>
              <a:rPr lang="ru-RU" altLang="ru-RU" sz="1800"/>
              <a:t>        </a:t>
            </a:r>
            <a:r>
              <a:rPr lang="ru-RU" altLang="ru-RU" sz="1800">
                <a:cs typeface="Times New Roman" panose="02020603050405020304" pitchFamily="18" charset="0"/>
              </a:rPr>
              <a:t> </a:t>
            </a:r>
            <a:r>
              <a:rPr lang="ru-RU" altLang="ru-RU" sz="1800"/>
              <a:t> </a:t>
            </a:r>
            <a:r>
              <a:rPr lang="ru-RU" altLang="ru-RU" sz="1800">
                <a:cs typeface="Times New Roman" panose="02020603050405020304" pitchFamily="18" charset="0"/>
              </a:rPr>
              <a:t>тканей (</a:t>
            </a:r>
            <a:r>
              <a:rPr lang="en-US" altLang="ru-RU" sz="1800">
                <a:cs typeface="Times New Roman" panose="02020603050405020304" pitchFamily="18" charset="0"/>
              </a:rPr>
              <a:t>IIE pancreas</a:t>
            </a:r>
            <a:r>
              <a:rPr lang="ru-RU" altLang="ru-RU" sz="1800">
                <a:cs typeface="Times New Roman" panose="02020603050405020304" pitchFamily="18" charset="0"/>
              </a:rPr>
              <a:t>; </a:t>
            </a:r>
            <a:r>
              <a:rPr lang="en-US" altLang="ru-RU" sz="1800">
                <a:cs typeface="Times New Roman" panose="02020603050405020304" pitchFamily="18" charset="0"/>
              </a:rPr>
              <a:t>IIE lien</a:t>
            </a:r>
            <a:r>
              <a:rPr lang="ru-RU" altLang="ru-RU" sz="1800">
                <a:cs typeface="Times New Roman" panose="02020603050405020304" pitchFamily="18" charset="0"/>
              </a:rPr>
              <a:t>; </a:t>
            </a:r>
            <a:r>
              <a:rPr lang="en-US" altLang="ru-RU" sz="1800">
                <a:cs typeface="Times New Roman" panose="02020603050405020304" pitchFamily="18" charset="0"/>
              </a:rPr>
              <a:t>II</a:t>
            </a:r>
            <a:r>
              <a:rPr lang="ru-RU" altLang="ru-RU" sz="1800">
                <a:cs typeface="Times New Roman" panose="02020603050405020304" pitchFamily="18" charset="0"/>
              </a:rPr>
              <a:t>1</a:t>
            </a:r>
            <a:r>
              <a:rPr lang="en-US" altLang="ru-RU" sz="1800">
                <a:cs typeface="Times New Roman" panose="02020603050405020304" pitchFamily="18" charset="0"/>
              </a:rPr>
              <a:t>E hepar</a:t>
            </a:r>
            <a:r>
              <a:rPr lang="ru-RU" altLang="ru-RU" sz="1800">
                <a:cs typeface="Times New Roman" panose="02020603050405020304" pitchFamily="18" charset="0"/>
              </a:rPr>
              <a:t>)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cs typeface="Times New Roman" panose="02020603050405020304" pitchFamily="18" charset="0"/>
              </a:rPr>
              <a:t>                               </a:t>
            </a:r>
            <a:r>
              <a:rPr lang="ru-RU" altLang="ru-RU" sz="1800" b="1" u="sng">
                <a:cs typeface="Times New Roman" panose="02020603050405020304" pitchFamily="18" charset="0"/>
              </a:rPr>
              <a:t>IV стадия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lvl="1" algn="just"/>
            <a:r>
              <a:rPr lang="ru-RU" altLang="ru-RU" sz="1800"/>
              <a:t>- 	</a:t>
            </a:r>
            <a:r>
              <a:rPr lang="ru-RU" altLang="ru-RU" sz="1800">
                <a:cs typeface="Times New Roman" panose="02020603050405020304" pitchFamily="18" charset="0"/>
              </a:rPr>
              <a:t>поражение желудочно-кишечного тракта с вовлечением</a:t>
            </a:r>
            <a:endParaRPr lang="ru-RU" altLang="ru-RU" sz="1800"/>
          </a:p>
          <a:p>
            <a:pPr lvl="1" algn="just"/>
            <a:r>
              <a:rPr lang="ru-RU" altLang="ru-RU" sz="1800"/>
              <a:t>	</a:t>
            </a:r>
            <a:r>
              <a:rPr lang="ru-RU" altLang="ru-RU" sz="1800">
                <a:cs typeface="Times New Roman" panose="02020603050405020304" pitchFamily="18" charset="0"/>
              </a:rPr>
              <a:t>супрадиафрагмальных лимфоузлов </a:t>
            </a:r>
            <a:r>
              <a:rPr lang="ru-RU" altLang="ru-RU" sz="1800"/>
              <a:t>	</a:t>
            </a:r>
            <a:r>
              <a:rPr lang="ru-RU" altLang="ru-RU" sz="1800">
                <a:cs typeface="Times New Roman" panose="02020603050405020304" pitchFamily="18" charset="0"/>
              </a:rPr>
              <a:t>или диссеминированные очаги с любым объемом поражения лимфатического аппарата.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219771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1752600" y="609600"/>
            <a:ext cx="853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b="1" dirty="0">
                <a:solidFill>
                  <a:srgbClr val="0070C0"/>
                </a:solidFill>
              </a:rPr>
              <a:t>1. Разнообразие морфологических вариантов первичных НХЛ желудка.</a:t>
            </a:r>
          </a:p>
          <a:p>
            <a:r>
              <a:rPr lang="ru-RU" altLang="ru-RU" sz="2800" b="1" dirty="0">
                <a:solidFill>
                  <a:srgbClr val="0070C0"/>
                </a:solidFill>
              </a:rPr>
              <a:t>2. Выделение MALT-</a:t>
            </a:r>
            <a:r>
              <a:rPr lang="ru-RU" altLang="ru-RU" sz="2800" b="1" dirty="0" err="1">
                <a:solidFill>
                  <a:srgbClr val="0070C0"/>
                </a:solidFill>
              </a:rPr>
              <a:t>лимфомы</a:t>
            </a:r>
            <a:r>
              <a:rPr lang="ru-RU" altLang="ru-RU" sz="2800" b="1" dirty="0">
                <a:solidFill>
                  <a:srgbClr val="0070C0"/>
                </a:solidFill>
              </a:rPr>
              <a:t> желудка и подразделение на несколько гистологических вариантов по степени злокачественности.</a:t>
            </a:r>
          </a:p>
          <a:p>
            <a:r>
              <a:rPr lang="ru-RU" altLang="ru-RU" sz="2800" b="1" dirty="0">
                <a:solidFill>
                  <a:srgbClr val="0070C0"/>
                </a:solidFill>
              </a:rPr>
              <a:t>3. Наличие сведений о роли </a:t>
            </a:r>
            <a:r>
              <a:rPr lang="ru-RU" altLang="ru-RU" sz="2800" b="1" dirty="0" err="1">
                <a:solidFill>
                  <a:srgbClr val="0070C0"/>
                </a:solidFill>
              </a:rPr>
              <a:t>H.pylori</a:t>
            </a:r>
            <a:r>
              <a:rPr lang="ru-RU" altLang="ru-RU" sz="2800" b="1" dirty="0">
                <a:solidFill>
                  <a:srgbClr val="0070C0"/>
                </a:solidFill>
              </a:rPr>
              <a:t> в развитии MALT-омы низкой степени злокачественности.</a:t>
            </a:r>
          </a:p>
          <a:p>
            <a:endParaRPr lang="ru-RU" altLang="ru-RU" sz="2800" b="1" dirty="0">
              <a:solidFill>
                <a:srgbClr val="0070C0"/>
              </a:solidFill>
            </a:endParaRPr>
          </a:p>
          <a:p>
            <a:endParaRPr lang="ru-RU" altLang="ru-RU" sz="2800" b="1" dirty="0">
              <a:solidFill>
                <a:srgbClr val="0070C0"/>
              </a:solidFill>
            </a:endParaRPr>
          </a:p>
          <a:p>
            <a:pPr algn="ctr"/>
            <a:endParaRPr lang="ru-RU" altLang="ru-RU" b="1" dirty="0">
              <a:solidFill>
                <a:srgbClr val="0070C0"/>
              </a:solidFill>
            </a:endParaRPr>
          </a:p>
          <a:p>
            <a:pPr algn="ctr"/>
            <a:r>
              <a:rPr lang="ru-RU" altLang="ru-RU" sz="3600" b="1" dirty="0">
                <a:solidFill>
                  <a:srgbClr val="0070C0"/>
                </a:solidFill>
              </a:rPr>
              <a:t>ПЕРЕСМОТР   ТЕРАПЕВТИЧЕСКОЙ  ТАКТИКИ</a:t>
            </a:r>
            <a:r>
              <a:rPr lang="ru-RU" altLang="ru-RU" sz="4400" b="1" dirty="0">
                <a:solidFill>
                  <a:srgbClr val="0070C0"/>
                </a:solidFill>
              </a:rPr>
              <a:t>.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5562600" y="3716339"/>
            <a:ext cx="1066800" cy="1152525"/>
          </a:xfrm>
          <a:prstGeom prst="downArrow">
            <a:avLst>
              <a:gd name="adj1" fmla="val 50000"/>
              <a:gd name="adj2" fmla="val 2700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5791200" y="228600"/>
            <a:ext cx="4572000" cy="33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altLang="ru-RU" b="1" i="1" u="sng" dirty="0">
                <a:solidFill>
                  <a:srgbClr val="0070C0"/>
                </a:solidFill>
              </a:rPr>
              <a:t>Первичные НХЛ желудка.</a:t>
            </a:r>
          </a:p>
        </p:txBody>
      </p:sp>
    </p:spTree>
    <p:extLst>
      <p:ext uri="{BB962C8B-B14F-4D97-AF65-F5344CB8AC3E}">
        <p14:creationId xmlns:p14="http://schemas.microsoft.com/office/powerpoint/2010/main" val="290438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31825"/>
            <a:ext cx="7772400" cy="1098550"/>
          </a:xfrm>
        </p:spPr>
        <p:txBody>
          <a:bodyPr/>
          <a:lstStyle/>
          <a:p>
            <a:pPr eaLnBrk="1" hangingPunct="1"/>
            <a:r>
              <a:rPr lang="ru-RU" altLang="ru-RU" sz="6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Лечебная </a:t>
            </a:r>
            <a:r>
              <a:rPr lang="ru-RU" alt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тактика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86106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70000"/>
              </a:lnSpc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</a:rPr>
              <a:t>1.  Хирургическое лечение ?</a:t>
            </a: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</a:rPr>
              <a:t>2.  Химиотерапия ?</a:t>
            </a: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</a:rPr>
              <a:t>3.  </a:t>
            </a:r>
            <a:r>
              <a:rPr lang="ru-RU" altLang="ru-RU" sz="4000" b="1" dirty="0" err="1">
                <a:solidFill>
                  <a:srgbClr val="0070C0"/>
                </a:solidFill>
              </a:rPr>
              <a:t>Неоадъювантная</a:t>
            </a:r>
            <a:r>
              <a:rPr lang="ru-RU" altLang="ru-RU" sz="4000" b="1" dirty="0">
                <a:solidFill>
                  <a:srgbClr val="0070C0"/>
                </a:solidFill>
              </a:rPr>
              <a:t> химиотерапия ?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096000" y="228600"/>
            <a:ext cx="3962400" cy="33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b="1" dirty="0">
                <a:solidFill>
                  <a:srgbClr val="0070C0"/>
                </a:solidFill>
              </a:rPr>
              <a:t>Первичные НХЛ </a:t>
            </a:r>
            <a:r>
              <a:rPr lang="ru-RU" altLang="ru-RU" b="1" dirty="0" smtClean="0">
                <a:solidFill>
                  <a:srgbClr val="0070C0"/>
                </a:solidFill>
              </a:rPr>
              <a:t>желудка</a:t>
            </a:r>
            <a:endParaRPr lang="ru-RU" alt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4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260351"/>
            <a:ext cx="7340600" cy="1311275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Обоснование хирургической </a:t>
            </a:r>
            <a:r>
              <a:rPr lang="ru-RU" alt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тактики</a:t>
            </a:r>
            <a:endParaRPr lang="ru-RU" altLang="ru-RU"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7289" y="2066925"/>
            <a:ext cx="7337425" cy="396875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Сложность дооперационной морфологической диагностики (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 65%).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Склонность к локальному метастазированию (распространение на регионарный лимфатический аппарат).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Высокая частота развития осложнений: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желудок 		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-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25,8%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тонкая к-ка		- 53,7%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толстая к-ка		- 44,1%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Танатогенез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73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0200"/>
            <a:ext cx="7772400" cy="170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Основные причины пересмотра взгляда </a:t>
            </a:r>
            <a:b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на хирургическое лечение: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305050"/>
            <a:ext cx="7772400" cy="424815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Качество жизни больного.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Развитие послеоперационных осложнений.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Раннее прогрессирование болезни (при опухолях в/ст. злокачественности).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Мультицентрический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рост опухоли и сочетанное поражение (70%).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Морфологический вариант опухоли (высокая или низкая степень злокачественности).</a:t>
            </a:r>
          </a:p>
        </p:txBody>
      </p:sp>
    </p:spTree>
    <p:extLst>
      <p:ext uri="{BB962C8B-B14F-4D97-AF65-F5344CB8AC3E}">
        <p14:creationId xmlns:p14="http://schemas.microsoft.com/office/powerpoint/2010/main" val="310851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500" y="1497013"/>
            <a:ext cx="8631238" cy="646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России выявлено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15 828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новых пациента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неходжкинскими лимфомами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Заболеваемость в России составляет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5,47 на 100.000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Наибольший уровень заболеваемости 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0-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-возрастной группе с пиком  в  возрасте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64 лет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Объект 2"/>
          <p:cNvSpPr>
            <a:spLocks noGrp="1"/>
          </p:cNvSpPr>
          <p:nvPr>
            <p:ph idx="1"/>
          </p:nvPr>
        </p:nvSpPr>
        <p:spPr>
          <a:xfrm>
            <a:off x="1631950" y="1"/>
            <a:ext cx="8712200" cy="12620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Заболеваемость </a:t>
            </a:r>
            <a:r>
              <a:rPr lang="ru-RU" altLang="ru-RU" sz="2400" dirty="0" err="1">
                <a:cs typeface="Arial" panose="020B0604020202020204" pitchFamily="34" charset="0"/>
              </a:rPr>
              <a:t>неходжскинскими</a:t>
            </a:r>
            <a:r>
              <a:rPr lang="ru-RU" altLang="ru-RU" sz="2400" dirty="0"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cs typeface="Arial" panose="020B0604020202020204" pitchFamily="34" charset="0"/>
              </a:rPr>
              <a:t>лимфомами</a:t>
            </a:r>
            <a:r>
              <a:rPr lang="ru-RU" altLang="ru-RU" sz="2400" dirty="0">
                <a:cs typeface="Arial" panose="020B0604020202020204" pitchFamily="34" charset="0"/>
              </a:rPr>
              <a:t> в России</a:t>
            </a:r>
            <a:r>
              <a:rPr lang="en-US" altLang="ru-RU" sz="2400" dirty="0">
                <a:cs typeface="Arial" panose="020B0604020202020204" pitchFamily="34" charset="0"/>
              </a:rPr>
              <a:t>, </a:t>
            </a:r>
            <a:r>
              <a:rPr lang="en-US" altLang="ru-RU" sz="2400" dirty="0" smtClean="0">
                <a:cs typeface="Arial" panose="020B0604020202020204" pitchFamily="34" charset="0"/>
              </a:rPr>
              <a:t>201</a:t>
            </a:r>
            <a:r>
              <a:rPr lang="ru-RU" altLang="ru-RU" sz="2400" dirty="0" smtClean="0">
                <a:cs typeface="Arial" panose="020B0604020202020204" pitchFamily="34" charset="0"/>
              </a:rPr>
              <a:t>7</a:t>
            </a:r>
            <a:endParaRPr lang="ru-RU" altLang="ru-RU" sz="2400" dirty="0">
              <a:cs typeface="Arial" panose="020B0604020202020204" pitchFamily="34" charset="0"/>
            </a:endParaRPr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2476500" y="2032000"/>
          <a:ext cx="7302500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7303641" imgH="4596782" progId="Excel.Chart.8">
                  <p:embed/>
                </p:oleObj>
              </mc:Choice>
              <mc:Fallback>
                <p:oleObj r:id="rId4" imgW="7303641" imgH="45967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032000"/>
                        <a:ext cx="7302500" cy="459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1736725" y="6410326"/>
            <a:ext cx="8783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altLang="ru-RU" sz="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ЗЛОКАЧЕСТВЕННЫЕ НОВООБРАЗОВАНИЯ В РОССИИ В 2013 ГОДУ (ЗАБОЛЕВАЕМОСТЬ И СМЕРТНОСТЬ) </a:t>
            </a:r>
            <a:r>
              <a:rPr lang="ru-RU" altLang="ru-RU" sz="6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редакцией А.Д. КАПРИНА, В.В. СТАРИНСКОГО,Г.В. ПЕТРОВОЙ,  </a:t>
            </a:r>
            <a:r>
              <a:rPr lang="ru-RU" altLang="ru-RU" sz="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altLang="ru-RU"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z="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9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8789"/>
            <a:ext cx="7772400" cy="1616075"/>
          </a:xfrm>
        </p:spPr>
        <p:txBody>
          <a:bodyPr/>
          <a:lstStyle/>
          <a:p>
            <a:pPr eaLnBrk="1" hangingPunct="1"/>
            <a:r>
              <a:rPr lang="ru-RU" altLang="ru-RU" sz="60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r>
              <a:rPr lang="ru-RU" altLang="ru-RU" sz="40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Уменьшение объема оперативного вмешательства</a:t>
            </a:r>
            <a:r>
              <a:rPr lang="ru-RU" altLang="ru-RU" sz="4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554288"/>
            <a:ext cx="7772400" cy="35417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Мультицентричность</a:t>
            </a: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роста.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Развитие рецидива в зоне операции:</a:t>
            </a:r>
          </a:p>
          <a:p>
            <a:pPr marL="990600" lvl="1" indent="-533400">
              <a:buFontTx/>
              <a:buChar char="•"/>
            </a:pPr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желудок		- 10%</a:t>
            </a:r>
          </a:p>
          <a:p>
            <a:pPr marL="990600" lvl="1" indent="-533400">
              <a:buFontTx/>
              <a:buChar char="•"/>
            </a:pPr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тонкая к-ка	- 22%</a:t>
            </a:r>
          </a:p>
        </p:txBody>
      </p:sp>
    </p:spTree>
    <p:extLst>
      <p:ext uri="{BB962C8B-B14F-4D97-AF65-F5344CB8AC3E}">
        <p14:creationId xmlns:p14="http://schemas.microsoft.com/office/powerpoint/2010/main" val="103845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88900"/>
            <a:ext cx="9144000" cy="14462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Обоснование лечебной тактики при первичной НХЛ желудка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8"/>
            <a:ext cx="9144000" cy="5732462"/>
          </a:xfrm>
        </p:spPr>
        <p:txBody>
          <a:bodyPr/>
          <a:lstStyle/>
          <a:p>
            <a:pPr marL="609600" indent="-609600">
              <a:lnSpc>
                <a:spcPct val="140000"/>
              </a:lnSpc>
              <a:buFontTx/>
              <a:buAutoNum type="arabicPeriod"/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endParaRPr lang="ru-RU" altLang="ru-RU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Определение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морфоиммунологического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варианта НХЛ</a:t>
            </a:r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Определение распространенности- стадии</a:t>
            </a:r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Проведение системной лекарственной терапии 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на фоне постоянного эндоскопического мониторинга</a:t>
            </a:r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Морфологическое подтверждение ремиссии</a:t>
            </a:r>
          </a:p>
        </p:txBody>
      </p:sp>
    </p:spTree>
    <p:extLst>
      <p:ext uri="{BB962C8B-B14F-4D97-AF65-F5344CB8AC3E}">
        <p14:creationId xmlns:p14="http://schemas.microsoft.com/office/powerpoint/2010/main" val="165222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-518983"/>
            <a:ext cx="9144000" cy="1981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MALT-ома</a:t>
            </a:r>
            <a:b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mucosa</a:t>
            </a:r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associated</a:t>
            </a:r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lymphoid</a:t>
            </a:r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tissue</a:t>
            </a:r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lang="ru-RU" altLang="ru-RU" sz="36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672" y="2204694"/>
            <a:ext cx="8748712" cy="57324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Желудок  - 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этиологический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фактор – Н</a:t>
            </a:r>
            <a:r>
              <a:rPr lang="en-US" alt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elicobacter</a:t>
            </a:r>
            <a:r>
              <a:rPr lang="en-US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Plory</a:t>
            </a:r>
            <a:endParaRPr lang="ru-RU" alt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7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Орбита</a:t>
            </a:r>
          </a:p>
          <a:p>
            <a:pPr algn="l" eaLnBrk="1" hangingPunct="1">
              <a:lnSpc>
                <a:spcPct val="7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Слюнная железа</a:t>
            </a:r>
          </a:p>
          <a:p>
            <a:pPr algn="l" eaLnBrk="1" hangingPunct="1">
              <a:lnSpc>
                <a:spcPct val="7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Щитовидная железа</a:t>
            </a:r>
          </a:p>
          <a:p>
            <a:pPr algn="l" eaLnBrk="1" hangingPunct="1">
              <a:lnSpc>
                <a:spcPct val="7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Кольцо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Вальдейера</a:t>
            </a:r>
            <a:endParaRPr lang="ru-RU" altLang="ru-RU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7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Легкие</a:t>
            </a:r>
          </a:p>
          <a:p>
            <a:pPr algn="l" eaLnBrk="1" hangingPunct="1">
              <a:lnSpc>
                <a:spcPct val="7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Тонкая кишка</a:t>
            </a:r>
          </a:p>
          <a:p>
            <a:pPr algn="l" eaLnBrk="1" hangingPunct="1">
              <a:lnSpc>
                <a:spcPct val="7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Мягкие ткани</a:t>
            </a:r>
          </a:p>
          <a:p>
            <a:pPr algn="l" eaLnBrk="1" hangingPunct="1">
              <a:lnSpc>
                <a:spcPct val="6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Кожа</a:t>
            </a:r>
            <a:endParaRPr lang="ru-RU" altLang="ru-RU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8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09800" y="304801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cs typeface="Times New Roman" panose="02020603050405020304" pitchFamily="18" charset="0"/>
              </a:rPr>
              <a:t>       </a:t>
            </a:r>
            <a:r>
              <a:rPr lang="ru-RU" altLang="ru-RU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Гистологические этапы развития первичных</a:t>
            </a:r>
            <a:r>
              <a:rPr lang="ru-RU" altLang="ru-RU" sz="2000" b="1" u="sng" dirty="0">
                <a:solidFill>
                  <a:srgbClr val="0070C0"/>
                </a:solidFill>
              </a:rPr>
              <a:t> </a:t>
            </a:r>
            <a:r>
              <a:rPr lang="en-US" altLang="ru-RU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MALT</a:t>
            </a:r>
            <a:r>
              <a:rPr lang="ru-RU" altLang="ru-RU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-</a:t>
            </a:r>
            <a:r>
              <a:rPr lang="ru-RU" altLang="ru-RU" sz="2000" b="1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лимфом</a:t>
            </a:r>
            <a:r>
              <a:rPr lang="ru-RU" altLang="ru-RU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желудка.</a:t>
            </a:r>
            <a:endParaRPr lang="ru-RU" altLang="ru-RU" dirty="0">
              <a:solidFill>
                <a:srgbClr val="0070C0"/>
              </a:solidFill>
            </a:endParaRPr>
          </a:p>
        </p:txBody>
      </p:sp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1905000" y="1066800"/>
            <a:ext cx="8458200" cy="5562600"/>
            <a:chOff x="-3" y="-3"/>
            <a:chExt cx="4092" cy="6288"/>
          </a:xfrm>
        </p:grpSpPr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0" y="0"/>
              <a:ext cx="4086" cy="6282"/>
              <a:chOff x="0" y="0"/>
              <a:chExt cx="4086" cy="6282"/>
            </a:xfrm>
          </p:grpSpPr>
          <p:grpSp>
            <p:nvGrpSpPr>
              <p:cNvPr id="144390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45" cy="461"/>
                <a:chOff x="0" y="0"/>
                <a:chExt cx="345" cy="461"/>
              </a:xfrm>
            </p:grpSpPr>
            <p:sp>
              <p:nvSpPr>
                <p:cNvPr id="144451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59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ru-RU" altLang="ru-RU"/>
                </a:p>
              </p:txBody>
            </p:sp>
            <p:sp>
              <p:nvSpPr>
                <p:cNvPr id="144452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5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1" name="Group 8"/>
              <p:cNvGrpSpPr>
                <a:grpSpLocks/>
              </p:cNvGrpSpPr>
              <p:nvPr/>
            </p:nvGrpSpPr>
            <p:grpSpPr bwMode="auto">
              <a:xfrm>
                <a:off x="345" y="0"/>
                <a:ext cx="1382" cy="461"/>
                <a:chOff x="345" y="0"/>
                <a:chExt cx="1382" cy="461"/>
              </a:xfrm>
            </p:grpSpPr>
            <p:sp>
              <p:nvSpPr>
                <p:cNvPr id="144449" name="Rectangle 9"/>
                <p:cNvSpPr>
                  <a:spLocks noChangeArrowheads="1"/>
                </p:cNvSpPr>
                <p:nvPr/>
              </p:nvSpPr>
              <p:spPr bwMode="auto">
                <a:xfrm>
                  <a:off x="388" y="0"/>
                  <a:ext cx="1296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800" b="1" dirty="0">
                      <a:solidFill>
                        <a:srgbClr val="0070C0"/>
                      </a:solidFill>
                      <a:cs typeface="Times New Roman" panose="02020603050405020304" pitchFamily="18" charset="0"/>
                    </a:rPr>
                    <a:t>Этап развития</a:t>
                  </a:r>
                  <a:endParaRPr lang="ru-RU" altLang="ru-RU" sz="1200" dirty="0">
                    <a:solidFill>
                      <a:srgbClr val="0070C0"/>
                    </a:solidFill>
                    <a:cs typeface="Times New Roman" panose="02020603050405020304" pitchFamily="18" charset="0"/>
                  </a:endParaRPr>
                </a:p>
                <a:p>
                  <a:pPr algn="ctr"/>
                  <a:endParaRPr lang="ru-RU" altLang="ru-RU" dirty="0"/>
                </a:p>
              </p:txBody>
            </p:sp>
            <p:sp>
              <p:nvSpPr>
                <p:cNvPr id="144450" name="Rectangle 10"/>
                <p:cNvSpPr>
                  <a:spLocks noChangeArrowheads="1"/>
                </p:cNvSpPr>
                <p:nvPr/>
              </p:nvSpPr>
              <p:spPr bwMode="auto">
                <a:xfrm>
                  <a:off x="345" y="0"/>
                  <a:ext cx="138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2" name="Group 11"/>
              <p:cNvGrpSpPr>
                <a:grpSpLocks/>
              </p:cNvGrpSpPr>
              <p:nvPr/>
            </p:nvGrpSpPr>
            <p:grpSpPr bwMode="auto">
              <a:xfrm>
                <a:off x="1727" y="0"/>
                <a:ext cx="2359" cy="461"/>
                <a:chOff x="1727" y="0"/>
                <a:chExt cx="2359" cy="461"/>
              </a:xfrm>
            </p:grpSpPr>
            <p:sp>
              <p:nvSpPr>
                <p:cNvPr id="144447" name="Rectangle 12"/>
                <p:cNvSpPr>
                  <a:spLocks noChangeArrowheads="1"/>
                </p:cNvSpPr>
                <p:nvPr/>
              </p:nvSpPr>
              <p:spPr bwMode="auto">
                <a:xfrm>
                  <a:off x="1770" y="0"/>
                  <a:ext cx="2273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800" b="1" dirty="0">
                      <a:solidFill>
                        <a:srgbClr val="0070C0"/>
                      </a:solidFill>
                      <a:cs typeface="Times New Roman" panose="02020603050405020304" pitchFamily="18" charset="0"/>
                    </a:rPr>
                    <a:t>Гистология</a:t>
                  </a:r>
                  <a:endParaRPr lang="ru-RU" altLang="ru-RU" sz="1200" dirty="0">
                    <a:solidFill>
                      <a:srgbClr val="0070C0"/>
                    </a:solidFill>
                    <a:cs typeface="Times New Roman" panose="02020603050405020304" pitchFamily="18" charset="0"/>
                  </a:endParaRPr>
                </a:p>
                <a:p>
                  <a:pPr algn="ctr"/>
                  <a:endParaRPr lang="ru-RU" altLang="ru-RU" dirty="0"/>
                </a:p>
              </p:txBody>
            </p:sp>
            <p:sp>
              <p:nvSpPr>
                <p:cNvPr id="144448" name="Rectangle 13"/>
                <p:cNvSpPr>
                  <a:spLocks noChangeArrowheads="1"/>
                </p:cNvSpPr>
                <p:nvPr/>
              </p:nvSpPr>
              <p:spPr bwMode="auto">
                <a:xfrm>
                  <a:off x="1727" y="0"/>
                  <a:ext cx="2359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3" name="Group 14"/>
              <p:cNvGrpSpPr>
                <a:grpSpLocks/>
              </p:cNvGrpSpPr>
              <p:nvPr/>
            </p:nvGrpSpPr>
            <p:grpSpPr bwMode="auto">
              <a:xfrm>
                <a:off x="0" y="461"/>
                <a:ext cx="345" cy="634"/>
                <a:chOff x="0" y="461"/>
                <a:chExt cx="345" cy="634"/>
              </a:xfrm>
            </p:grpSpPr>
            <p:sp>
              <p:nvSpPr>
                <p:cNvPr id="144445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461"/>
                  <a:ext cx="259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800" b="1" dirty="0">
                      <a:cs typeface="Times New Roman" panose="02020603050405020304" pitchFamily="18" charset="0"/>
                    </a:rPr>
                    <a:t>0</a:t>
                  </a:r>
                  <a:endParaRPr lang="ru-RU" altLang="ru-RU" sz="1200" dirty="0">
                    <a:cs typeface="Times New Roman" panose="02020603050405020304" pitchFamily="18" charset="0"/>
                  </a:endParaRPr>
                </a:p>
                <a:p>
                  <a:pPr algn="ctr"/>
                  <a:endParaRPr lang="ru-RU" altLang="ru-RU" dirty="0"/>
                </a:p>
              </p:txBody>
            </p:sp>
            <p:sp>
              <p:nvSpPr>
                <p:cNvPr id="144446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345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4" name="Group 17"/>
              <p:cNvGrpSpPr>
                <a:grpSpLocks/>
              </p:cNvGrpSpPr>
              <p:nvPr/>
            </p:nvGrpSpPr>
            <p:grpSpPr bwMode="auto">
              <a:xfrm>
                <a:off x="345" y="461"/>
                <a:ext cx="1382" cy="634"/>
                <a:chOff x="345" y="461"/>
                <a:chExt cx="1382" cy="634"/>
              </a:xfrm>
            </p:grpSpPr>
            <p:sp>
              <p:nvSpPr>
                <p:cNvPr id="144443" name="Rectangle 18"/>
                <p:cNvSpPr>
                  <a:spLocks noChangeArrowheads="1"/>
                </p:cNvSpPr>
                <p:nvPr/>
              </p:nvSpPr>
              <p:spPr bwMode="auto">
                <a:xfrm>
                  <a:off x="388" y="461"/>
                  <a:ext cx="1296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 dirty="0">
                      <a:cs typeface="Times New Roman" panose="02020603050405020304" pitchFamily="18" charset="0"/>
                    </a:rPr>
                    <a:t>Норма</a:t>
                  </a:r>
                  <a:endParaRPr lang="ru-RU" altLang="ru-RU" sz="1200" dirty="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ru-RU" altLang="ru-RU" dirty="0"/>
                </a:p>
              </p:txBody>
            </p:sp>
            <p:sp>
              <p:nvSpPr>
                <p:cNvPr id="144444" name="Rectangle 19"/>
                <p:cNvSpPr>
                  <a:spLocks noChangeArrowheads="1"/>
                </p:cNvSpPr>
                <p:nvPr/>
              </p:nvSpPr>
              <p:spPr bwMode="auto">
                <a:xfrm>
                  <a:off x="345" y="461"/>
                  <a:ext cx="13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5" name="Group 20"/>
              <p:cNvGrpSpPr>
                <a:grpSpLocks/>
              </p:cNvGrpSpPr>
              <p:nvPr/>
            </p:nvGrpSpPr>
            <p:grpSpPr bwMode="auto">
              <a:xfrm>
                <a:off x="1727" y="461"/>
                <a:ext cx="2359" cy="634"/>
                <a:chOff x="1727" y="461"/>
                <a:chExt cx="2359" cy="634"/>
              </a:xfrm>
            </p:grpSpPr>
            <p:sp>
              <p:nvSpPr>
                <p:cNvPr id="144441" name="Rectangle 21"/>
                <p:cNvSpPr>
                  <a:spLocks noChangeArrowheads="1"/>
                </p:cNvSpPr>
                <p:nvPr/>
              </p:nvSpPr>
              <p:spPr bwMode="auto">
                <a:xfrm>
                  <a:off x="1770" y="461"/>
                  <a:ext cx="2273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Единичные плазматические клетки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4442" name="Rectangle 22"/>
                <p:cNvSpPr>
                  <a:spLocks noChangeArrowheads="1"/>
                </p:cNvSpPr>
                <p:nvPr/>
              </p:nvSpPr>
              <p:spPr bwMode="auto">
                <a:xfrm>
                  <a:off x="1727" y="461"/>
                  <a:ext cx="2359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6" name="Group 23"/>
              <p:cNvGrpSpPr>
                <a:grpSpLocks/>
              </p:cNvGrpSpPr>
              <p:nvPr/>
            </p:nvGrpSpPr>
            <p:grpSpPr bwMode="auto">
              <a:xfrm>
                <a:off x="0" y="1095"/>
                <a:ext cx="345" cy="749"/>
                <a:chOff x="0" y="1095"/>
                <a:chExt cx="345" cy="749"/>
              </a:xfrm>
            </p:grpSpPr>
            <p:sp>
              <p:nvSpPr>
                <p:cNvPr id="144439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095"/>
                  <a:ext cx="259" cy="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800" b="1">
                      <a:cs typeface="Times New Roman" panose="02020603050405020304" pitchFamily="18" charset="0"/>
                    </a:rPr>
                    <a:t>1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pPr algn="ctr"/>
                  <a:endParaRPr lang="ru-RU" altLang="ru-RU"/>
                </a:p>
              </p:txBody>
            </p:sp>
            <p:sp>
              <p:nvSpPr>
                <p:cNvPr id="144440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345" cy="7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7" name="Group 26"/>
              <p:cNvGrpSpPr>
                <a:grpSpLocks/>
              </p:cNvGrpSpPr>
              <p:nvPr/>
            </p:nvGrpSpPr>
            <p:grpSpPr bwMode="auto">
              <a:xfrm>
                <a:off x="345" y="1095"/>
                <a:ext cx="1382" cy="749"/>
                <a:chOff x="345" y="1095"/>
                <a:chExt cx="1382" cy="749"/>
              </a:xfrm>
            </p:grpSpPr>
            <p:sp>
              <p:nvSpPr>
                <p:cNvPr id="144437" name="Rectangle 27"/>
                <p:cNvSpPr>
                  <a:spLocks noChangeArrowheads="1"/>
                </p:cNvSpPr>
                <p:nvPr/>
              </p:nvSpPr>
              <p:spPr bwMode="auto">
                <a:xfrm>
                  <a:off x="388" y="1095"/>
                  <a:ext cx="1296" cy="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Хронический активный гастрит.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ru-RU" altLang="ru-RU"/>
                </a:p>
              </p:txBody>
            </p:sp>
            <p:sp>
              <p:nvSpPr>
                <p:cNvPr id="144438" name="Rectangle 28"/>
                <p:cNvSpPr>
                  <a:spLocks noChangeArrowheads="1"/>
                </p:cNvSpPr>
                <p:nvPr/>
              </p:nvSpPr>
              <p:spPr bwMode="auto">
                <a:xfrm>
                  <a:off x="345" y="1095"/>
                  <a:ext cx="1382" cy="7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8" name="Group 29"/>
              <p:cNvGrpSpPr>
                <a:grpSpLocks/>
              </p:cNvGrpSpPr>
              <p:nvPr/>
            </p:nvGrpSpPr>
            <p:grpSpPr bwMode="auto">
              <a:xfrm>
                <a:off x="1727" y="1095"/>
                <a:ext cx="2359" cy="749"/>
                <a:chOff x="1727" y="1095"/>
                <a:chExt cx="2359" cy="749"/>
              </a:xfrm>
            </p:grpSpPr>
            <p:sp>
              <p:nvSpPr>
                <p:cNvPr id="144435" name="Rectangle 30"/>
                <p:cNvSpPr>
                  <a:spLocks noChangeArrowheads="1"/>
                </p:cNvSpPr>
                <p:nvPr/>
              </p:nvSpPr>
              <p:spPr bwMode="auto">
                <a:xfrm>
                  <a:off x="1770" y="1095"/>
                  <a:ext cx="2273" cy="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Скопление лимфоцитов, без формирования фолликулов.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4436" name="Rectangle 31"/>
                <p:cNvSpPr>
                  <a:spLocks noChangeArrowheads="1"/>
                </p:cNvSpPr>
                <p:nvPr/>
              </p:nvSpPr>
              <p:spPr bwMode="auto">
                <a:xfrm>
                  <a:off x="1727" y="1095"/>
                  <a:ext cx="2359" cy="7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399" name="Group 32"/>
              <p:cNvGrpSpPr>
                <a:grpSpLocks/>
              </p:cNvGrpSpPr>
              <p:nvPr/>
            </p:nvGrpSpPr>
            <p:grpSpPr bwMode="auto">
              <a:xfrm>
                <a:off x="0" y="1844"/>
                <a:ext cx="345" cy="807"/>
                <a:chOff x="0" y="1844"/>
                <a:chExt cx="345" cy="807"/>
              </a:xfrm>
            </p:grpSpPr>
            <p:sp>
              <p:nvSpPr>
                <p:cNvPr id="144433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1844"/>
                  <a:ext cx="259" cy="8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800" b="1">
                      <a:cs typeface="Times New Roman" panose="02020603050405020304" pitchFamily="18" charset="0"/>
                    </a:rPr>
                    <a:t>2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pPr algn="ctr"/>
                  <a:endParaRPr lang="ru-RU" altLang="ru-RU"/>
                </a:p>
              </p:txBody>
            </p:sp>
            <p:sp>
              <p:nvSpPr>
                <p:cNvPr id="144434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844"/>
                  <a:ext cx="345" cy="80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0" name="Group 35"/>
              <p:cNvGrpSpPr>
                <a:grpSpLocks/>
              </p:cNvGrpSpPr>
              <p:nvPr/>
            </p:nvGrpSpPr>
            <p:grpSpPr bwMode="auto">
              <a:xfrm>
                <a:off x="345" y="1844"/>
                <a:ext cx="1382" cy="807"/>
                <a:chOff x="345" y="1844"/>
                <a:chExt cx="1382" cy="807"/>
              </a:xfrm>
            </p:grpSpPr>
            <p:sp>
              <p:nvSpPr>
                <p:cNvPr id="144431" name="Rectangle 36"/>
                <p:cNvSpPr>
                  <a:spLocks noChangeArrowheads="1"/>
                </p:cNvSpPr>
                <p:nvPr/>
              </p:nvSpPr>
              <p:spPr bwMode="auto">
                <a:xfrm>
                  <a:off x="388" y="1844"/>
                  <a:ext cx="1296" cy="8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Фолликулярный гастрит.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ru-RU" altLang="ru-RU"/>
                </a:p>
              </p:txBody>
            </p:sp>
            <p:sp>
              <p:nvSpPr>
                <p:cNvPr id="144432" name="Rectangle 37"/>
                <p:cNvSpPr>
                  <a:spLocks noChangeArrowheads="1"/>
                </p:cNvSpPr>
                <p:nvPr/>
              </p:nvSpPr>
              <p:spPr bwMode="auto">
                <a:xfrm>
                  <a:off x="345" y="1844"/>
                  <a:ext cx="1382" cy="80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1" name="Group 38"/>
              <p:cNvGrpSpPr>
                <a:grpSpLocks/>
              </p:cNvGrpSpPr>
              <p:nvPr/>
            </p:nvGrpSpPr>
            <p:grpSpPr bwMode="auto">
              <a:xfrm>
                <a:off x="1727" y="1844"/>
                <a:ext cx="2359" cy="807"/>
                <a:chOff x="1727" y="1844"/>
                <a:chExt cx="2359" cy="807"/>
              </a:xfrm>
            </p:grpSpPr>
            <p:sp>
              <p:nvSpPr>
                <p:cNvPr id="144429" name="Rectangle 39"/>
                <p:cNvSpPr>
                  <a:spLocks noChangeArrowheads="1"/>
                </p:cNvSpPr>
                <p:nvPr/>
              </p:nvSpPr>
              <p:spPr bwMode="auto">
                <a:xfrm>
                  <a:off x="1770" y="1844"/>
                  <a:ext cx="2273" cy="8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Видимые фолликулы, нет участков лимфоэпителиального поражения.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4430" name="Rectangle 40"/>
                <p:cNvSpPr>
                  <a:spLocks noChangeArrowheads="1"/>
                </p:cNvSpPr>
                <p:nvPr/>
              </p:nvSpPr>
              <p:spPr bwMode="auto">
                <a:xfrm>
                  <a:off x="1727" y="1844"/>
                  <a:ext cx="2359" cy="80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2" name="Group 41"/>
              <p:cNvGrpSpPr>
                <a:grpSpLocks/>
              </p:cNvGrpSpPr>
              <p:nvPr/>
            </p:nvGrpSpPr>
            <p:grpSpPr bwMode="auto">
              <a:xfrm>
                <a:off x="0" y="2651"/>
                <a:ext cx="345" cy="1095"/>
                <a:chOff x="0" y="2651"/>
                <a:chExt cx="345" cy="1095"/>
              </a:xfrm>
            </p:grpSpPr>
            <p:sp>
              <p:nvSpPr>
                <p:cNvPr id="144427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2651"/>
                  <a:ext cx="259" cy="10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800" b="1">
                      <a:cs typeface="Times New Roman" panose="02020603050405020304" pitchFamily="18" charset="0"/>
                    </a:rPr>
                    <a:t>3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pPr algn="ctr"/>
                  <a:endParaRPr lang="ru-RU" altLang="ru-RU"/>
                </a:p>
              </p:txBody>
            </p:sp>
            <p:sp>
              <p:nvSpPr>
                <p:cNvPr id="144428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651"/>
                  <a:ext cx="345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3" name="Group 44"/>
              <p:cNvGrpSpPr>
                <a:grpSpLocks/>
              </p:cNvGrpSpPr>
              <p:nvPr/>
            </p:nvGrpSpPr>
            <p:grpSpPr bwMode="auto">
              <a:xfrm>
                <a:off x="345" y="2651"/>
                <a:ext cx="1382" cy="1095"/>
                <a:chOff x="345" y="2651"/>
                <a:chExt cx="1382" cy="1095"/>
              </a:xfrm>
            </p:grpSpPr>
            <p:sp>
              <p:nvSpPr>
                <p:cNvPr id="144425" name="Rectangle 45"/>
                <p:cNvSpPr>
                  <a:spLocks noChangeArrowheads="1"/>
                </p:cNvSpPr>
                <p:nvPr/>
              </p:nvSpPr>
              <p:spPr bwMode="auto">
                <a:xfrm>
                  <a:off x="388" y="2651"/>
                  <a:ext cx="1296" cy="10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Подозрительные изменения, возможно реактивные.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ru-RU" altLang="ru-RU"/>
                </a:p>
              </p:txBody>
            </p:sp>
            <p:sp>
              <p:nvSpPr>
                <p:cNvPr id="144426" name="Rectangle 46"/>
                <p:cNvSpPr>
                  <a:spLocks noChangeArrowheads="1"/>
                </p:cNvSpPr>
                <p:nvPr/>
              </p:nvSpPr>
              <p:spPr bwMode="auto">
                <a:xfrm>
                  <a:off x="345" y="2651"/>
                  <a:ext cx="1382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4" name="Group 47"/>
              <p:cNvGrpSpPr>
                <a:grpSpLocks/>
              </p:cNvGrpSpPr>
              <p:nvPr/>
            </p:nvGrpSpPr>
            <p:grpSpPr bwMode="auto">
              <a:xfrm>
                <a:off x="1727" y="2651"/>
                <a:ext cx="2359" cy="1095"/>
                <a:chOff x="1727" y="2651"/>
                <a:chExt cx="2359" cy="1095"/>
              </a:xfrm>
            </p:grpSpPr>
            <p:sp>
              <p:nvSpPr>
                <p:cNvPr id="144423" name="Rectangle 48"/>
                <p:cNvSpPr>
                  <a:spLocks noChangeArrowheads="1"/>
                </p:cNvSpPr>
                <p:nvPr/>
              </p:nvSpPr>
              <p:spPr bwMode="auto">
                <a:xfrm>
                  <a:off x="1770" y="2651"/>
                  <a:ext cx="2273" cy="10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Фолликулы, единичные участки лимфоэпителиального поражения, нет диффузного инфильтрата.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4424" name="Rectangle 49"/>
                <p:cNvSpPr>
                  <a:spLocks noChangeArrowheads="1"/>
                </p:cNvSpPr>
                <p:nvPr/>
              </p:nvSpPr>
              <p:spPr bwMode="auto">
                <a:xfrm>
                  <a:off x="1727" y="2651"/>
                  <a:ext cx="2359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5" name="Group 50"/>
              <p:cNvGrpSpPr>
                <a:grpSpLocks/>
              </p:cNvGrpSpPr>
              <p:nvPr/>
            </p:nvGrpSpPr>
            <p:grpSpPr bwMode="auto">
              <a:xfrm>
                <a:off x="0" y="3746"/>
                <a:ext cx="345" cy="1268"/>
                <a:chOff x="0" y="3746"/>
                <a:chExt cx="345" cy="1268"/>
              </a:xfrm>
            </p:grpSpPr>
            <p:sp>
              <p:nvSpPr>
                <p:cNvPr id="144421" name="Rectangle 51"/>
                <p:cNvSpPr>
                  <a:spLocks noChangeArrowheads="1"/>
                </p:cNvSpPr>
                <p:nvPr/>
              </p:nvSpPr>
              <p:spPr bwMode="auto">
                <a:xfrm>
                  <a:off x="43" y="3746"/>
                  <a:ext cx="259" cy="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800" b="1">
                      <a:cs typeface="Times New Roman" panose="02020603050405020304" pitchFamily="18" charset="0"/>
                    </a:rPr>
                    <a:t>4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pPr algn="ctr"/>
                  <a:endParaRPr lang="ru-RU" altLang="ru-RU"/>
                </a:p>
              </p:txBody>
            </p:sp>
            <p:sp>
              <p:nvSpPr>
                <p:cNvPr id="144422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3746"/>
                  <a:ext cx="345" cy="12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6" name="Group 53"/>
              <p:cNvGrpSpPr>
                <a:grpSpLocks/>
              </p:cNvGrpSpPr>
              <p:nvPr/>
            </p:nvGrpSpPr>
            <p:grpSpPr bwMode="auto">
              <a:xfrm>
                <a:off x="345" y="3746"/>
                <a:ext cx="1382" cy="1268"/>
                <a:chOff x="345" y="3746"/>
                <a:chExt cx="1382" cy="1268"/>
              </a:xfrm>
            </p:grpSpPr>
            <p:sp>
              <p:nvSpPr>
                <p:cNvPr id="144419" name="Rectangle 54"/>
                <p:cNvSpPr>
                  <a:spLocks noChangeArrowheads="1"/>
                </p:cNvSpPr>
                <p:nvPr/>
              </p:nvSpPr>
              <p:spPr bwMode="auto">
                <a:xfrm>
                  <a:off x="388" y="3746"/>
                  <a:ext cx="1296" cy="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Подозрительные изменения, возможно лимфома.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1800">
                      <a:cs typeface="Times New Roman" panose="02020603050405020304" pitchFamily="18" charset="0"/>
                    </a:rPr>
                    <a:t> 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ru-RU" altLang="ru-RU"/>
                </a:p>
              </p:txBody>
            </p:sp>
            <p:sp>
              <p:nvSpPr>
                <p:cNvPr id="144420" name="Rectangle 55"/>
                <p:cNvSpPr>
                  <a:spLocks noChangeArrowheads="1"/>
                </p:cNvSpPr>
                <p:nvPr/>
              </p:nvSpPr>
              <p:spPr bwMode="auto">
                <a:xfrm>
                  <a:off x="345" y="3746"/>
                  <a:ext cx="1382" cy="12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7" name="Group 56"/>
              <p:cNvGrpSpPr>
                <a:grpSpLocks/>
              </p:cNvGrpSpPr>
              <p:nvPr/>
            </p:nvGrpSpPr>
            <p:grpSpPr bwMode="auto">
              <a:xfrm>
                <a:off x="1727" y="3746"/>
                <a:ext cx="2359" cy="1268"/>
                <a:chOff x="1727" y="3746"/>
                <a:chExt cx="2359" cy="1268"/>
              </a:xfrm>
            </p:grpSpPr>
            <p:sp>
              <p:nvSpPr>
                <p:cNvPr id="144417" name="Rectangle 57"/>
                <p:cNvSpPr>
                  <a:spLocks noChangeArrowheads="1"/>
                </p:cNvSpPr>
                <p:nvPr/>
              </p:nvSpPr>
              <p:spPr bwMode="auto">
                <a:xfrm>
                  <a:off x="1770" y="3746"/>
                  <a:ext cx="2273" cy="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Фолликулы, диффузный инфильтрат из центроцитоподобных клеток, без признаков лимфоэпителиального поражения.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4418" name="Rectangle 58"/>
                <p:cNvSpPr>
                  <a:spLocks noChangeArrowheads="1"/>
                </p:cNvSpPr>
                <p:nvPr/>
              </p:nvSpPr>
              <p:spPr bwMode="auto">
                <a:xfrm>
                  <a:off x="1727" y="3746"/>
                  <a:ext cx="2359" cy="12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8" name="Group 59"/>
              <p:cNvGrpSpPr>
                <a:grpSpLocks/>
              </p:cNvGrpSpPr>
              <p:nvPr/>
            </p:nvGrpSpPr>
            <p:grpSpPr bwMode="auto">
              <a:xfrm>
                <a:off x="0" y="5014"/>
                <a:ext cx="345" cy="1268"/>
                <a:chOff x="0" y="5014"/>
                <a:chExt cx="345" cy="1268"/>
              </a:xfrm>
            </p:grpSpPr>
            <p:sp>
              <p:nvSpPr>
                <p:cNvPr id="144415" name="Rectangle 60"/>
                <p:cNvSpPr>
                  <a:spLocks noChangeArrowheads="1"/>
                </p:cNvSpPr>
                <p:nvPr/>
              </p:nvSpPr>
              <p:spPr bwMode="auto">
                <a:xfrm>
                  <a:off x="43" y="5014"/>
                  <a:ext cx="259" cy="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800" b="1">
                      <a:cs typeface="Times New Roman" panose="02020603050405020304" pitchFamily="18" charset="0"/>
                    </a:rPr>
                    <a:t>5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pPr algn="ctr"/>
                  <a:endParaRPr lang="ru-RU" altLang="ru-RU"/>
                </a:p>
              </p:txBody>
            </p:sp>
            <p:sp>
              <p:nvSpPr>
                <p:cNvPr id="144416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5014"/>
                  <a:ext cx="345" cy="12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09" name="Group 62"/>
              <p:cNvGrpSpPr>
                <a:grpSpLocks/>
              </p:cNvGrpSpPr>
              <p:nvPr/>
            </p:nvGrpSpPr>
            <p:grpSpPr bwMode="auto">
              <a:xfrm>
                <a:off x="345" y="5014"/>
                <a:ext cx="1382" cy="1268"/>
                <a:chOff x="345" y="5014"/>
                <a:chExt cx="1382" cy="1268"/>
              </a:xfrm>
            </p:grpSpPr>
            <p:sp>
              <p:nvSpPr>
                <p:cNvPr id="144413" name="Rectangle 63"/>
                <p:cNvSpPr>
                  <a:spLocks noChangeArrowheads="1"/>
                </p:cNvSpPr>
                <p:nvPr/>
              </p:nvSpPr>
              <p:spPr bwMode="auto">
                <a:xfrm>
                  <a:off x="388" y="5014"/>
                  <a:ext cx="1296" cy="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800">
                      <a:cs typeface="Times New Roman" panose="02020603050405020304" pitchFamily="18" charset="0"/>
                    </a:rPr>
                    <a:t>MALT</a:t>
                  </a:r>
                  <a:r>
                    <a:rPr lang="ru-RU" altLang="ru-RU" sz="1800">
                      <a:cs typeface="Times New Roman" panose="02020603050405020304" pitchFamily="18" charset="0"/>
                    </a:rPr>
                    <a:t>-лимфома низкой степени злокачественности.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1800">
                      <a:cs typeface="Times New Roman" panose="02020603050405020304" pitchFamily="18" charset="0"/>
                    </a:rPr>
                    <a:t> 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ru-RU" altLang="ru-RU"/>
                </a:p>
              </p:txBody>
            </p:sp>
            <p:sp>
              <p:nvSpPr>
                <p:cNvPr id="144414" name="Rectangle 64"/>
                <p:cNvSpPr>
                  <a:spLocks noChangeArrowheads="1"/>
                </p:cNvSpPr>
                <p:nvPr/>
              </p:nvSpPr>
              <p:spPr bwMode="auto">
                <a:xfrm>
                  <a:off x="345" y="5014"/>
                  <a:ext cx="1382" cy="12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4410" name="Group 65"/>
              <p:cNvGrpSpPr>
                <a:grpSpLocks/>
              </p:cNvGrpSpPr>
              <p:nvPr/>
            </p:nvGrpSpPr>
            <p:grpSpPr bwMode="auto">
              <a:xfrm>
                <a:off x="1727" y="5014"/>
                <a:ext cx="2359" cy="1268"/>
                <a:chOff x="1727" y="5014"/>
                <a:chExt cx="2359" cy="1268"/>
              </a:xfrm>
            </p:grpSpPr>
            <p:sp>
              <p:nvSpPr>
                <p:cNvPr id="144411" name="Rectangle 66"/>
                <p:cNvSpPr>
                  <a:spLocks noChangeArrowheads="1"/>
                </p:cNvSpPr>
                <p:nvPr/>
              </p:nvSpPr>
              <p:spPr bwMode="auto">
                <a:xfrm>
                  <a:off x="1770" y="5014"/>
                  <a:ext cx="2273" cy="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800">
                      <a:cs typeface="Times New Roman" panose="02020603050405020304" pitchFamily="18" charset="0"/>
                    </a:rPr>
                    <a:t>Фолликулы, плотный инфильтрат из центроцитоподобных клеток, выраженные признаки лимфоэпителиального поражения.</a:t>
                  </a:r>
                  <a:endParaRPr lang="ru-RU" altLang="ru-RU" sz="12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4412" name="Rectangle 67"/>
                <p:cNvSpPr>
                  <a:spLocks noChangeArrowheads="1"/>
                </p:cNvSpPr>
                <p:nvPr/>
              </p:nvSpPr>
              <p:spPr bwMode="auto">
                <a:xfrm>
                  <a:off x="1727" y="5014"/>
                  <a:ext cx="2359" cy="12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sp>
          <p:nvSpPr>
            <p:cNvPr id="144389" name="Rectangle 68"/>
            <p:cNvSpPr>
              <a:spLocks noChangeArrowheads="1"/>
            </p:cNvSpPr>
            <p:nvPr/>
          </p:nvSpPr>
          <p:spPr bwMode="auto">
            <a:xfrm>
              <a:off x="-3" y="-3"/>
              <a:ext cx="4092" cy="628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104868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524000" y="333376"/>
            <a:ext cx="9144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Полуколичественное определение </a:t>
            </a:r>
            <a:r>
              <a:rPr lang="en-US" altLang="ru-RU" sz="2600" b="1" dirty="0">
                <a:solidFill>
                  <a:srgbClr val="0070C0"/>
                </a:solidFill>
                <a:cs typeface="Times New Roman" panose="02020603050405020304" pitchFamily="18" charset="0"/>
              </a:rPr>
              <a:t>Helicobacter pylori</a:t>
            </a:r>
            <a:r>
              <a:rPr lang="ru-RU" altLang="ru-RU" sz="2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в цитологических препаратах ( </a:t>
            </a:r>
            <a:r>
              <a:rPr lang="en-US" altLang="ru-RU" sz="2600" b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ru-RU" altLang="ru-RU" sz="2600" b="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r>
              <a:rPr lang="en-US" altLang="ru-RU" sz="2600" b="1" dirty="0">
                <a:solidFill>
                  <a:srgbClr val="0070C0"/>
                </a:solidFill>
                <a:cs typeface="Times New Roman" panose="02020603050405020304" pitchFamily="18" charset="0"/>
              </a:rPr>
              <a:t>Price</a:t>
            </a:r>
            <a:r>
              <a:rPr lang="ru-RU" altLang="ru-RU" sz="2600" b="1" dirty="0">
                <a:solidFill>
                  <a:srgbClr val="0070C0"/>
                </a:solidFill>
                <a:cs typeface="Times New Roman" panose="02020603050405020304" pitchFamily="18" charset="0"/>
              </a:rPr>
              <a:t>,1991).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1905000" y="1676400"/>
            <a:ext cx="8458200" cy="4243388"/>
            <a:chOff x="-3" y="-3"/>
            <a:chExt cx="5923" cy="2673"/>
          </a:xfrm>
        </p:grpSpPr>
        <p:grpSp>
          <p:nvGrpSpPr>
            <p:cNvPr id="145412" name="Group 4"/>
            <p:cNvGrpSpPr>
              <a:grpSpLocks/>
            </p:cNvGrpSpPr>
            <p:nvPr/>
          </p:nvGrpSpPr>
          <p:grpSpPr bwMode="auto">
            <a:xfrm>
              <a:off x="0" y="0"/>
              <a:ext cx="5917" cy="2667"/>
              <a:chOff x="0" y="0"/>
              <a:chExt cx="5917" cy="2667"/>
            </a:xfrm>
          </p:grpSpPr>
          <p:grpSp>
            <p:nvGrpSpPr>
              <p:cNvPr id="145414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819" cy="921"/>
                <a:chOff x="0" y="0"/>
                <a:chExt cx="1819" cy="921"/>
              </a:xfrm>
            </p:grpSpPr>
            <p:sp>
              <p:nvSpPr>
                <p:cNvPr id="14543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733" cy="9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2200">
                      <a:cs typeface="Times New Roman" panose="02020603050405020304" pitchFamily="18" charset="0"/>
                    </a:rPr>
                    <a:t>Выраженная степень 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2200">
                      <a:cs typeface="Times New Roman" panose="02020603050405020304" pitchFamily="18" charset="0"/>
                    </a:rPr>
                    <a:t>обсеменения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543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19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5415" name="Group 8"/>
              <p:cNvGrpSpPr>
                <a:grpSpLocks/>
              </p:cNvGrpSpPr>
              <p:nvPr/>
            </p:nvGrpSpPr>
            <p:grpSpPr bwMode="auto">
              <a:xfrm>
                <a:off x="1819" y="0"/>
                <a:ext cx="4098" cy="921"/>
                <a:chOff x="1819" y="0"/>
                <a:chExt cx="4098" cy="921"/>
              </a:xfrm>
            </p:grpSpPr>
            <p:sp>
              <p:nvSpPr>
                <p:cNvPr id="145428" name="Rectangle 9"/>
                <p:cNvSpPr>
                  <a:spLocks noChangeArrowheads="1"/>
                </p:cNvSpPr>
                <p:nvPr/>
              </p:nvSpPr>
              <p:spPr bwMode="auto">
                <a:xfrm>
                  <a:off x="1862" y="0"/>
                  <a:ext cx="4012" cy="9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2200">
                      <a:cs typeface="Times New Roman" panose="02020603050405020304" pitchFamily="18" charset="0"/>
                    </a:rPr>
                    <a:t>- крупные скопления – колонии </a:t>
                  </a:r>
                  <a:r>
                    <a:rPr lang="en-US" altLang="ru-RU" sz="2200">
                      <a:cs typeface="Times New Roman" panose="02020603050405020304" pitchFamily="18" charset="0"/>
                    </a:rPr>
                    <a:t>H</a:t>
                  </a:r>
                  <a:r>
                    <a:rPr lang="ru-RU" altLang="ru-RU" sz="2200">
                      <a:cs typeface="Times New Roman" panose="02020603050405020304" pitchFamily="18" charset="0"/>
                    </a:rPr>
                    <a:t>.</a:t>
                  </a:r>
                  <a:r>
                    <a:rPr lang="en-US" altLang="ru-RU" sz="2200">
                      <a:cs typeface="Times New Roman" panose="02020603050405020304" pitchFamily="18" charset="0"/>
                    </a:rPr>
                    <a:t>pylori</a:t>
                  </a:r>
                  <a:r>
                    <a:rPr lang="ru-RU" altLang="ru-RU" sz="2200">
                      <a:cs typeface="Times New Roman" panose="02020603050405020304" pitchFamily="18" charset="0"/>
                    </a:rPr>
                    <a:t>, обнаруженные в 2/3 цитопрепарата при просмотре не менее 3х препаратов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5429" name="Rectangle 10"/>
                <p:cNvSpPr>
                  <a:spLocks noChangeArrowheads="1"/>
                </p:cNvSpPr>
                <p:nvPr/>
              </p:nvSpPr>
              <p:spPr bwMode="auto">
                <a:xfrm>
                  <a:off x="1819" y="0"/>
                  <a:ext cx="4098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5416" name="Group 11"/>
              <p:cNvGrpSpPr>
                <a:grpSpLocks/>
              </p:cNvGrpSpPr>
              <p:nvPr/>
            </p:nvGrpSpPr>
            <p:grpSpPr bwMode="auto">
              <a:xfrm>
                <a:off x="0" y="921"/>
                <a:ext cx="1819" cy="1036"/>
                <a:chOff x="0" y="921"/>
                <a:chExt cx="1819" cy="1036"/>
              </a:xfrm>
            </p:grpSpPr>
            <p:sp>
              <p:nvSpPr>
                <p:cNvPr id="14542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1733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2200">
                      <a:cs typeface="Times New Roman" panose="02020603050405020304" pitchFamily="18" charset="0"/>
                    </a:rPr>
                    <a:t>Слабая степень 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2200">
                      <a:cs typeface="Times New Roman" panose="02020603050405020304" pitchFamily="18" charset="0"/>
                    </a:rPr>
                    <a:t>обсеменения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542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819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5417" name="Group 14"/>
              <p:cNvGrpSpPr>
                <a:grpSpLocks/>
              </p:cNvGrpSpPr>
              <p:nvPr/>
            </p:nvGrpSpPr>
            <p:grpSpPr bwMode="auto">
              <a:xfrm>
                <a:off x="1819" y="921"/>
                <a:ext cx="4098" cy="1036"/>
                <a:chOff x="1819" y="921"/>
                <a:chExt cx="4098" cy="1036"/>
              </a:xfrm>
            </p:grpSpPr>
            <p:sp>
              <p:nvSpPr>
                <p:cNvPr id="145424" name="Rectangle 15"/>
                <p:cNvSpPr>
                  <a:spLocks noChangeArrowheads="1"/>
                </p:cNvSpPr>
                <p:nvPr/>
              </p:nvSpPr>
              <p:spPr bwMode="auto">
                <a:xfrm>
                  <a:off x="1862" y="921"/>
                  <a:ext cx="4012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2200">
                      <a:cs typeface="Times New Roman" panose="02020603050405020304" pitchFamily="18" charset="0"/>
                    </a:rPr>
                    <a:t>- единичные </a:t>
                  </a:r>
                  <a:r>
                    <a:rPr lang="en-US" altLang="ru-RU" sz="2200">
                      <a:cs typeface="Times New Roman" panose="02020603050405020304" pitchFamily="18" charset="0"/>
                    </a:rPr>
                    <a:t>H</a:t>
                  </a:r>
                  <a:r>
                    <a:rPr lang="ru-RU" altLang="ru-RU" sz="2200">
                      <a:cs typeface="Times New Roman" panose="02020603050405020304" pitchFamily="18" charset="0"/>
                    </a:rPr>
                    <a:t>.</a:t>
                  </a:r>
                  <a:r>
                    <a:rPr lang="en-US" altLang="ru-RU" sz="2200">
                      <a:cs typeface="Times New Roman" panose="02020603050405020304" pitchFamily="18" charset="0"/>
                    </a:rPr>
                    <a:t>pylori</a:t>
                  </a:r>
                  <a:r>
                    <a:rPr lang="ru-RU" altLang="ru-RU" sz="2200">
                      <a:cs typeface="Times New Roman" panose="02020603050405020304" pitchFamily="18" charset="0"/>
                    </a:rPr>
                    <a:t> или небольшие скопления &lt; 1/3  цитопрепарата при просмотре не менее 3х препаратов </a:t>
                  </a:r>
                  <a:endParaRPr lang="ru-RU" altLang="ru-RU" sz="2200"/>
                </a:p>
                <a:p>
                  <a:pPr eaLnBrk="1" hangingPunct="1"/>
                  <a:r>
                    <a:rPr lang="ru-RU" altLang="ru-RU" sz="2200">
                      <a:cs typeface="Times New Roman" panose="02020603050405020304" pitchFamily="18" charset="0"/>
                    </a:rPr>
                    <a:t>(антральный отдел)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5425" name="Rectangle 16"/>
                <p:cNvSpPr>
                  <a:spLocks noChangeArrowheads="1"/>
                </p:cNvSpPr>
                <p:nvPr/>
              </p:nvSpPr>
              <p:spPr bwMode="auto">
                <a:xfrm>
                  <a:off x="1819" y="921"/>
                  <a:ext cx="4098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5418" name="Group 17"/>
              <p:cNvGrpSpPr>
                <a:grpSpLocks/>
              </p:cNvGrpSpPr>
              <p:nvPr/>
            </p:nvGrpSpPr>
            <p:grpSpPr bwMode="auto">
              <a:xfrm>
                <a:off x="0" y="1957"/>
                <a:ext cx="1819" cy="710"/>
                <a:chOff x="0" y="1957"/>
                <a:chExt cx="1819" cy="710"/>
              </a:xfrm>
            </p:grpSpPr>
            <p:sp>
              <p:nvSpPr>
                <p:cNvPr id="145422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1957"/>
                  <a:ext cx="1733" cy="7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2200">
                      <a:cs typeface="Times New Roman" panose="02020603050405020304" pitchFamily="18" charset="0"/>
                    </a:rPr>
                    <a:t>Умеренная степень 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r>
                    <a:rPr lang="ru-RU" altLang="ru-RU" sz="2200">
                      <a:cs typeface="Times New Roman" panose="02020603050405020304" pitchFamily="18" charset="0"/>
                    </a:rPr>
                    <a:t>обсеменения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542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1819" cy="71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5419" name="Group 20"/>
              <p:cNvGrpSpPr>
                <a:grpSpLocks/>
              </p:cNvGrpSpPr>
              <p:nvPr/>
            </p:nvGrpSpPr>
            <p:grpSpPr bwMode="auto">
              <a:xfrm>
                <a:off x="1819" y="1957"/>
                <a:ext cx="4098" cy="710"/>
                <a:chOff x="1819" y="1957"/>
                <a:chExt cx="4098" cy="710"/>
              </a:xfrm>
            </p:grpSpPr>
            <p:sp>
              <p:nvSpPr>
                <p:cNvPr id="145420" name="Rectangle 21"/>
                <p:cNvSpPr>
                  <a:spLocks noChangeArrowheads="1"/>
                </p:cNvSpPr>
                <p:nvPr/>
              </p:nvSpPr>
              <p:spPr bwMode="auto">
                <a:xfrm>
                  <a:off x="1862" y="1957"/>
                  <a:ext cx="4012" cy="7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2200">
                      <a:cs typeface="Times New Roman" panose="02020603050405020304" pitchFamily="18" charset="0"/>
                    </a:rPr>
                    <a:t>- занимает промежуточное положение</a:t>
                  </a:r>
                  <a:endParaRPr lang="ru-RU" altLang="ru-RU" sz="1000">
                    <a:cs typeface="Times New Roman" panose="02020603050405020304" pitchFamily="18" charset="0"/>
                  </a:endParaRPr>
                </a:p>
                <a:p>
                  <a:endParaRPr lang="ru-RU" altLang="ru-RU"/>
                </a:p>
              </p:txBody>
            </p:sp>
            <p:sp>
              <p:nvSpPr>
                <p:cNvPr id="145421" name="Rectangle 22"/>
                <p:cNvSpPr>
                  <a:spLocks noChangeArrowheads="1"/>
                </p:cNvSpPr>
                <p:nvPr/>
              </p:nvSpPr>
              <p:spPr bwMode="auto">
                <a:xfrm>
                  <a:off x="1819" y="1957"/>
                  <a:ext cx="4098" cy="71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sp>
          <p:nvSpPr>
            <p:cNvPr id="145413" name="Rectangle 23"/>
            <p:cNvSpPr>
              <a:spLocks noChangeArrowheads="1"/>
            </p:cNvSpPr>
            <p:nvPr/>
          </p:nvSpPr>
          <p:spPr bwMode="auto">
            <a:xfrm>
              <a:off x="-3" y="-3"/>
              <a:ext cx="5923" cy="267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385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477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MALT </a:t>
            </a:r>
            <a:r>
              <a:rPr lang="ru-RU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лимфома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желудка низкой степени злокачественности</a:t>
            </a:r>
          </a:p>
        </p:txBody>
      </p:sp>
      <p:pic>
        <p:nvPicPr>
          <p:cNvPr id="146435" name="Picture 3" descr="0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725" y="1981200"/>
            <a:ext cx="567055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42538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764"/>
            <a:ext cx="7772400" cy="1800225"/>
          </a:xfrm>
        </p:spPr>
        <p:txBody>
          <a:bodyPr/>
          <a:lstStyle/>
          <a:p>
            <a:pPr eaLnBrk="1" hangingPunct="1"/>
            <a:r>
              <a:rPr lang="en-US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MALT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лимфома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желудка низкой степени злокачественности с признаками трансформации в высокую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сепень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злокачественности</a:t>
            </a:r>
          </a:p>
        </p:txBody>
      </p:sp>
      <p:pic>
        <p:nvPicPr>
          <p:cNvPr id="147459" name="Picture 3" descr="11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725" y="1981200"/>
            <a:ext cx="567055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94716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"/>
            <a:ext cx="7772400" cy="1920875"/>
          </a:xfrm>
        </p:spPr>
        <p:txBody>
          <a:bodyPr/>
          <a:lstStyle/>
          <a:p>
            <a:pPr eaLnBrk="1" hangingPunct="1"/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MALT </a:t>
            </a:r>
            <a:r>
              <a:rPr lang="ru-RU" alt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лимфома</a:t>
            </a: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желудка высокой степени злокачественности</a:t>
            </a:r>
          </a:p>
        </p:txBody>
      </p:sp>
      <p:pic>
        <p:nvPicPr>
          <p:cNvPr id="148483" name="Picture 3" descr="0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725" y="1981200"/>
            <a:ext cx="567055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4754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057400" y="1981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3600" b="1" dirty="0"/>
              <a:t> </a:t>
            </a:r>
            <a:r>
              <a:rPr lang="ru-RU" altLang="ru-RU" sz="3600" b="1" dirty="0">
                <a:solidFill>
                  <a:srgbClr val="0070C0"/>
                </a:solidFill>
              </a:rPr>
              <a:t>MALT </a:t>
            </a:r>
            <a:r>
              <a:rPr lang="ru-RU" altLang="ru-RU" sz="3600" b="1" dirty="0" err="1">
                <a:solidFill>
                  <a:srgbClr val="0070C0"/>
                </a:solidFill>
              </a:rPr>
              <a:t>лимфома</a:t>
            </a:r>
            <a:r>
              <a:rPr lang="ru-RU" altLang="ru-RU" sz="3600" b="1" dirty="0">
                <a:solidFill>
                  <a:srgbClr val="0070C0"/>
                </a:solidFill>
              </a:rPr>
              <a:t> </a:t>
            </a:r>
            <a:r>
              <a:rPr lang="ru-RU" altLang="ru-RU" sz="3600" b="1" u="sng" dirty="0">
                <a:solidFill>
                  <a:srgbClr val="0070C0"/>
                </a:solidFill>
              </a:rPr>
              <a:t>низкой </a:t>
            </a:r>
            <a:r>
              <a:rPr lang="ru-RU" altLang="ru-RU" sz="3600" b="1" dirty="0">
                <a:solidFill>
                  <a:srgbClr val="0070C0"/>
                </a:solidFill>
              </a:rPr>
              <a:t>степени </a:t>
            </a:r>
          </a:p>
          <a:p>
            <a:r>
              <a:rPr lang="ru-RU" altLang="ru-RU" sz="3600" b="1" dirty="0">
                <a:solidFill>
                  <a:srgbClr val="0070C0"/>
                </a:solidFill>
              </a:rPr>
              <a:t>   злокачественности;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3600" b="1" dirty="0">
                <a:solidFill>
                  <a:srgbClr val="0070C0"/>
                </a:solidFill>
              </a:rPr>
              <a:t> наличие </a:t>
            </a:r>
            <a:r>
              <a:rPr lang="ru-RU" altLang="ru-RU" sz="3600" b="1" u="sng" dirty="0" err="1">
                <a:solidFill>
                  <a:srgbClr val="0070C0"/>
                </a:solidFill>
              </a:rPr>
              <a:t>H.pylori</a:t>
            </a:r>
            <a:r>
              <a:rPr lang="ru-RU" altLang="ru-RU" sz="3600" b="1" u="sng" dirty="0">
                <a:solidFill>
                  <a:srgbClr val="0070C0"/>
                </a:solidFill>
              </a:rPr>
              <a:t> инфекции</a:t>
            </a:r>
            <a:r>
              <a:rPr lang="ru-RU" altLang="ru-RU" sz="3600" b="1" dirty="0">
                <a:solidFill>
                  <a:srgbClr val="0070C0"/>
                </a:solidFill>
              </a:rPr>
              <a:t>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3600" b="1" dirty="0">
                <a:solidFill>
                  <a:srgbClr val="0070C0"/>
                </a:solidFill>
              </a:rPr>
              <a:t> </a:t>
            </a:r>
            <a:r>
              <a:rPr lang="ru-RU" altLang="ru-RU" sz="3600" b="1" u="sng" dirty="0">
                <a:solidFill>
                  <a:srgbClr val="0070C0"/>
                </a:solidFill>
              </a:rPr>
              <a:t>локальное</a:t>
            </a:r>
            <a:r>
              <a:rPr lang="ru-RU" altLang="ru-RU" sz="3600" b="1" dirty="0">
                <a:solidFill>
                  <a:srgbClr val="0070C0"/>
                </a:solidFill>
              </a:rPr>
              <a:t> поражение желудка:</a:t>
            </a:r>
          </a:p>
          <a:p>
            <a:pPr>
              <a:lnSpc>
                <a:spcPct val="70000"/>
              </a:lnSpc>
            </a:pPr>
            <a:r>
              <a:rPr lang="ru-RU" altLang="ru-RU" sz="3600" b="1" dirty="0">
                <a:solidFill>
                  <a:srgbClr val="0070C0"/>
                </a:solidFill>
              </a:rPr>
              <a:t>    IEA (</a:t>
            </a:r>
            <a:r>
              <a:rPr lang="ru-RU" altLang="ru-RU" sz="3600" b="1" dirty="0" err="1">
                <a:solidFill>
                  <a:srgbClr val="0070C0"/>
                </a:solidFill>
              </a:rPr>
              <a:t>Ann-Arbor</a:t>
            </a:r>
            <a:r>
              <a:rPr lang="ru-RU" altLang="ru-RU" sz="3600" b="1" dirty="0">
                <a:solidFill>
                  <a:srgbClr val="0070C0"/>
                </a:solidFill>
              </a:rPr>
              <a:t>) =  I (</a:t>
            </a:r>
            <a:r>
              <a:rPr lang="ru-RU" altLang="ru-RU" sz="3600" b="1" dirty="0" err="1">
                <a:solidFill>
                  <a:srgbClr val="0070C0"/>
                </a:solidFill>
              </a:rPr>
              <a:t>Lugano</a:t>
            </a:r>
            <a:r>
              <a:rPr lang="ru-RU" altLang="ru-RU" sz="3600" b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ru-RU" altLang="ru-RU" sz="3600" b="1" dirty="0">
                <a:solidFill>
                  <a:srgbClr val="0070C0"/>
                </a:solidFill>
              </a:rPr>
              <a:t>    (без вовлечения регионарных</a:t>
            </a:r>
          </a:p>
          <a:p>
            <a:pPr>
              <a:lnSpc>
                <a:spcPct val="110000"/>
              </a:lnSpc>
            </a:pPr>
            <a:r>
              <a:rPr lang="ru-RU" altLang="ru-RU" sz="3600" b="1" dirty="0">
                <a:solidFill>
                  <a:srgbClr val="0070C0"/>
                </a:solidFill>
              </a:rPr>
              <a:t>    лимфоузлов).  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524000" y="838201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4000" b="1" i="1" dirty="0">
                <a:solidFill>
                  <a:srgbClr val="0070C0"/>
                </a:solidFill>
              </a:rPr>
              <a:t>Показания к анти </a:t>
            </a:r>
            <a:r>
              <a:rPr lang="ru-RU" altLang="ru-RU" sz="4000" b="1" i="1" dirty="0" err="1">
                <a:solidFill>
                  <a:srgbClr val="0070C0"/>
                </a:solidFill>
              </a:rPr>
              <a:t>H.pylori</a:t>
            </a:r>
            <a:r>
              <a:rPr lang="ru-RU" altLang="ru-RU" sz="4000" b="1" i="1" dirty="0">
                <a:solidFill>
                  <a:srgbClr val="0070C0"/>
                </a:solidFill>
              </a:rPr>
              <a:t> - терапии</a:t>
            </a:r>
            <a:r>
              <a:rPr lang="ru-RU" altLang="ru-RU" sz="4000" b="1" i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1828800" y="1524000"/>
            <a:ext cx="85344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5972476" y="34926"/>
            <a:ext cx="5846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u="sng" dirty="0">
                <a:solidFill>
                  <a:srgbClr val="0070C0"/>
                </a:solidFill>
              </a:rPr>
              <a:t>Первичные </a:t>
            </a:r>
            <a:r>
              <a:rPr lang="en-US" altLang="ru-RU" b="1" u="sng" dirty="0">
                <a:solidFill>
                  <a:srgbClr val="0070C0"/>
                </a:solidFill>
              </a:rPr>
              <a:t>Malt-</a:t>
            </a:r>
            <a:r>
              <a:rPr lang="ru-RU" altLang="ru-RU" b="1" u="sng" dirty="0" err="1">
                <a:solidFill>
                  <a:srgbClr val="0070C0"/>
                </a:solidFill>
              </a:rPr>
              <a:t>лимфомы</a:t>
            </a:r>
            <a:r>
              <a:rPr lang="ru-RU" altLang="ru-RU" b="1" u="sng" dirty="0">
                <a:solidFill>
                  <a:srgbClr val="0070C0"/>
                </a:solidFill>
              </a:rPr>
              <a:t> </a:t>
            </a:r>
            <a:r>
              <a:rPr lang="ru-RU" altLang="ru-RU" b="1" u="sng" dirty="0" smtClean="0">
                <a:solidFill>
                  <a:srgbClr val="0070C0"/>
                </a:solidFill>
              </a:rPr>
              <a:t>желудка</a:t>
            </a:r>
            <a:endParaRPr lang="ru-RU" altLang="ru-RU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6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92151"/>
            <a:ext cx="8534400" cy="823913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Цель анти </a:t>
            </a:r>
            <a:r>
              <a:rPr lang="ru-RU" altLang="ru-RU" sz="4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H.pylori</a:t>
            </a:r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 терапии: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1"/>
            <a:ext cx="8534400" cy="48752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–"/>
            </a:pPr>
            <a:r>
              <a:rPr lang="ru-RU" alt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эррадикация</a:t>
            </a: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H.pylori</a:t>
            </a: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endParaRPr lang="ru-RU" alt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ru-RU" alt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Char char="–"/>
            </a:pP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противоопухолевого           </a:t>
            </a:r>
            <a:r>
              <a:rPr lang="ru-RU" alt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</a:t>
            </a:r>
            <a:endParaRPr lang="ru-RU" alt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ru-RU" altLang="ru-RU" dirty="0" smtClean="0"/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2057400" y="1752600"/>
            <a:ext cx="8229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6096000" y="228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u="sng" dirty="0">
                <a:solidFill>
                  <a:srgbClr val="0070C0"/>
                </a:solidFill>
              </a:rPr>
              <a:t>Первичные НХЛ </a:t>
            </a:r>
            <a:r>
              <a:rPr lang="ru-RU" altLang="ru-RU" b="1" u="sng" dirty="0" smtClean="0">
                <a:solidFill>
                  <a:srgbClr val="0070C0"/>
                </a:solidFill>
              </a:rPr>
              <a:t>желудка</a:t>
            </a:r>
            <a:endParaRPr lang="ru-RU" alt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9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Объект 2"/>
          <p:cNvSpPr>
            <a:spLocks noGrp="1"/>
          </p:cNvSpPr>
          <p:nvPr>
            <p:ph idx="1"/>
          </p:nvPr>
        </p:nvSpPr>
        <p:spPr>
          <a:xfrm>
            <a:off x="1631950" y="0"/>
            <a:ext cx="8712200" cy="1320800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2400">
                <a:cs typeface="Arial" panose="020B0604020202020204" pitchFamily="34" charset="0"/>
              </a:rPr>
              <a:t>Заболеваемость лимфомой Ходжкина в России</a:t>
            </a:r>
            <a:r>
              <a:rPr lang="en-US" altLang="ru-RU" sz="2400">
                <a:cs typeface="Arial" panose="020B0604020202020204" pitchFamily="34" charset="0"/>
              </a:rPr>
              <a:t>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ru-RU" sz="2400">
                <a:cs typeface="Arial" panose="020B0604020202020204" pitchFamily="34" charset="0"/>
              </a:rPr>
              <a:t>201</a:t>
            </a:r>
            <a:r>
              <a:rPr lang="ru-RU" altLang="ru-RU" sz="24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9276" y="1501776"/>
            <a:ext cx="852487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России выявлено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новых пациентов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лимфомой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Ходжкина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Заболеваемость в России составляет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100.000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Наибольший уровень заболеваемости в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20-39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-возрастной группе с пиком  в возрасте 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25-29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2673350" y="2141539"/>
          <a:ext cx="6680200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7303641" imgH="4011516" progId="Excel.Sheet.8">
                  <p:embed/>
                </p:oleObj>
              </mc:Choice>
              <mc:Fallback>
                <p:oleObj r:id="rId4" imgW="7303641" imgH="401151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141539"/>
                        <a:ext cx="6680200" cy="421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1736725" y="6078538"/>
            <a:ext cx="8783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altLang="ru-RU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ЗЛОКАЧЕСТВЕННЫЕ НОВООБРАЗОВАНИЯ В РОССИИ В 2013 ГОДУ (ЗАБОЛЕВАЕМОСТЬ И СМЕРТНОСТЬ) </a:t>
            </a:r>
            <a:r>
              <a:rPr lang="ru-RU" altLang="ru-RU" sz="7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редакцией А.Д. КАПРИНА, В.В. СТАРИНСКОГО,Г.В. ПЕТРОВОЙ, </a:t>
            </a:r>
            <a:r>
              <a:rPr lang="ru-RU" altLang="ru-RU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altLang="ru-RU" sz="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z="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703388" y="1125539"/>
            <a:ext cx="8610600" cy="454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ru-RU" sz="3600" b="1" dirty="0">
                <a:solidFill>
                  <a:schemeClr val="accent1"/>
                </a:solidFill>
              </a:rPr>
              <a:t>MALT-</a:t>
            </a:r>
            <a:r>
              <a:rPr lang="ru-RU" altLang="ru-RU" sz="3600" b="1" dirty="0">
                <a:solidFill>
                  <a:schemeClr val="accent1"/>
                </a:solidFill>
              </a:rPr>
              <a:t>ома желудка низкой степени </a:t>
            </a:r>
            <a:r>
              <a:rPr lang="ru-RU" altLang="ru-RU" sz="3600" b="1" dirty="0" smtClean="0">
                <a:solidFill>
                  <a:schemeClr val="accent1"/>
                </a:solidFill>
              </a:rPr>
              <a:t>злокачественности</a:t>
            </a:r>
          </a:p>
          <a:p>
            <a:pPr algn="ctr">
              <a:lnSpc>
                <a:spcPct val="110000"/>
              </a:lnSpc>
            </a:pPr>
            <a:r>
              <a:rPr lang="ru-RU" altLang="ru-RU" sz="3600" b="1" dirty="0" smtClean="0">
                <a:solidFill>
                  <a:schemeClr val="accent1"/>
                </a:solidFill>
              </a:rPr>
              <a:t> </a:t>
            </a:r>
            <a:endParaRPr lang="ru-RU" altLang="ru-RU" sz="3600" b="1" dirty="0">
              <a:solidFill>
                <a:schemeClr val="accent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ru-RU" altLang="ru-RU" sz="3200" b="1" i="1" u="sng" dirty="0">
                <a:solidFill>
                  <a:srgbClr val="0070C0"/>
                </a:solidFill>
              </a:rPr>
              <a:t>Эффективность</a:t>
            </a:r>
            <a:r>
              <a:rPr lang="ru-RU" altLang="ru-RU" sz="3200" b="1" u="sng" dirty="0">
                <a:solidFill>
                  <a:srgbClr val="0070C0"/>
                </a:solidFill>
              </a:rPr>
              <a:t> </a:t>
            </a:r>
            <a:r>
              <a:rPr lang="ru-RU" altLang="ru-RU" sz="3200" b="1" i="1" u="sng" dirty="0">
                <a:solidFill>
                  <a:srgbClr val="0070C0"/>
                </a:solidFill>
              </a:rPr>
              <a:t>анти </a:t>
            </a:r>
            <a:r>
              <a:rPr lang="ru-RU" altLang="ru-RU" sz="3200" b="1" i="1" u="sng" dirty="0" err="1">
                <a:solidFill>
                  <a:srgbClr val="0070C0"/>
                </a:solidFill>
              </a:rPr>
              <a:t>H.pylori</a:t>
            </a:r>
            <a:r>
              <a:rPr lang="ru-RU" altLang="ru-RU" sz="3200" b="1" i="1" u="sng" dirty="0">
                <a:solidFill>
                  <a:srgbClr val="0070C0"/>
                </a:solidFill>
              </a:rPr>
              <a:t> </a:t>
            </a:r>
            <a:r>
              <a:rPr lang="ru-RU" altLang="ru-RU" sz="3200" b="1" i="1" u="sng" dirty="0" smtClean="0">
                <a:solidFill>
                  <a:srgbClr val="0070C0"/>
                </a:solidFill>
              </a:rPr>
              <a:t>терапии:</a:t>
            </a:r>
            <a:endParaRPr lang="ru-RU" altLang="ru-RU" sz="3200" b="1" i="1" u="sng" dirty="0">
              <a:solidFill>
                <a:srgbClr val="0070C0"/>
              </a:solidFill>
            </a:endParaRPr>
          </a:p>
          <a:p>
            <a:pPr>
              <a:lnSpc>
                <a:spcPct val="50000"/>
              </a:lnSpc>
            </a:pPr>
            <a:r>
              <a:rPr lang="ru-RU" altLang="ru-RU" sz="2800" b="1" dirty="0"/>
              <a:t>						</a:t>
            </a:r>
            <a:endParaRPr lang="ru-RU" altLang="ru-RU" b="1" u="sng" dirty="0"/>
          </a:p>
          <a:p>
            <a:pPr>
              <a:lnSpc>
                <a:spcPct val="170000"/>
              </a:lnSpc>
            </a:pPr>
            <a:r>
              <a:rPr lang="ru-RU" altLang="ru-RU" sz="3200" b="1" dirty="0">
                <a:solidFill>
                  <a:schemeClr val="accent1"/>
                </a:solidFill>
              </a:rPr>
              <a:t>ПР - 81,8 %</a:t>
            </a:r>
            <a:endParaRPr lang="ru-RU" altLang="ru-RU" sz="3600" b="1" dirty="0"/>
          </a:p>
          <a:p>
            <a:pPr>
              <a:lnSpc>
                <a:spcPct val="130000"/>
              </a:lnSpc>
            </a:pPr>
            <a:r>
              <a:rPr lang="ru-RU" altLang="ru-RU" b="1" dirty="0"/>
              <a:t>Длительность ПР -</a:t>
            </a:r>
            <a:endParaRPr lang="ru-RU" altLang="ru-RU" sz="3200" b="1" dirty="0"/>
          </a:p>
          <a:p>
            <a:pPr>
              <a:lnSpc>
                <a:spcPct val="150000"/>
              </a:lnSpc>
            </a:pPr>
            <a:r>
              <a:rPr lang="ru-RU" altLang="ru-RU" b="1" i="1" dirty="0"/>
              <a:t>	</a:t>
            </a:r>
            <a:r>
              <a:rPr lang="ru-RU" altLang="ru-RU" b="1" i="1" dirty="0">
                <a:solidFill>
                  <a:schemeClr val="tx2"/>
                </a:solidFill>
              </a:rPr>
              <a:t>медиана</a:t>
            </a:r>
            <a:r>
              <a:rPr lang="ru-RU" altLang="ru-RU" b="1" dirty="0">
                <a:solidFill>
                  <a:schemeClr val="tx2"/>
                </a:solidFill>
              </a:rPr>
              <a:t> 	- 	</a:t>
            </a:r>
            <a:r>
              <a:rPr lang="ru-RU" altLang="ru-RU" b="1" dirty="0" smtClean="0">
                <a:solidFill>
                  <a:schemeClr val="tx2"/>
                </a:solidFill>
              </a:rPr>
              <a:t>27 </a:t>
            </a:r>
            <a:r>
              <a:rPr lang="ru-RU" altLang="ru-RU" b="1" dirty="0" err="1">
                <a:solidFill>
                  <a:schemeClr val="tx2"/>
                </a:solidFill>
              </a:rPr>
              <a:t>мес</a:t>
            </a:r>
            <a:r>
              <a:rPr lang="ru-RU" altLang="ru-RU" b="1" dirty="0">
                <a:solidFill>
                  <a:schemeClr val="tx2"/>
                </a:solidFill>
              </a:rPr>
              <a:t>	 </a:t>
            </a:r>
            <a:r>
              <a:rPr lang="ru-RU" altLang="ru-RU" b="1" dirty="0" smtClean="0">
                <a:solidFill>
                  <a:schemeClr val="tx2"/>
                </a:solidFill>
              </a:rPr>
              <a:t>(2 </a:t>
            </a:r>
            <a:r>
              <a:rPr lang="ru-RU" altLang="ru-RU" b="1" dirty="0">
                <a:solidFill>
                  <a:schemeClr val="tx2"/>
                </a:solidFill>
              </a:rPr>
              <a:t>год </a:t>
            </a:r>
            <a:r>
              <a:rPr lang="ru-RU" altLang="ru-RU" b="1" dirty="0" smtClean="0">
                <a:solidFill>
                  <a:schemeClr val="tx2"/>
                </a:solidFill>
              </a:rPr>
              <a:t>3 </a:t>
            </a:r>
            <a:r>
              <a:rPr lang="ru-RU" altLang="ru-RU" b="1" dirty="0" err="1">
                <a:solidFill>
                  <a:schemeClr val="tx2"/>
                </a:solidFill>
              </a:rPr>
              <a:t>мес</a:t>
            </a:r>
            <a:r>
              <a:rPr lang="ru-RU" altLang="ru-RU" b="1" dirty="0">
                <a:solidFill>
                  <a:schemeClr val="tx2"/>
                </a:solidFill>
              </a:rPr>
              <a:t>)</a:t>
            </a:r>
            <a:endParaRPr lang="ru-RU" altLang="ru-RU" sz="3200" b="1" dirty="0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6324600" y="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u="sng" dirty="0">
                <a:solidFill>
                  <a:srgbClr val="0070C0"/>
                </a:solidFill>
              </a:rPr>
              <a:t>Первичные НХЛ </a:t>
            </a:r>
            <a:r>
              <a:rPr lang="ru-RU" altLang="ru-RU" b="1" u="sng" dirty="0" smtClean="0">
                <a:solidFill>
                  <a:srgbClr val="0070C0"/>
                </a:solidFill>
              </a:rPr>
              <a:t>желудка</a:t>
            </a:r>
            <a:endParaRPr lang="ru-RU" altLang="ru-RU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4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981200" y="381001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0070C0"/>
                </a:solidFill>
              </a:rPr>
              <a:t>Больной Осипов Г.Л., 31 года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3352800" y="2286000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5562600" y="1371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3352800" y="1371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9677400" y="1371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3352800" y="2362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5562600" y="2362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>
            <a:off x="9677400" y="2362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2895600" y="36576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0070C0"/>
                </a:solidFill>
              </a:rPr>
              <a:t>V-1996 г.</a:t>
            </a:r>
            <a:endParaRPr lang="ru-RU" altLang="ru-RU" sz="1400" b="1" dirty="0">
              <a:solidFill>
                <a:srgbClr val="0070C0"/>
              </a:solidFill>
            </a:endParaRP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4914900" y="3683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0070C0"/>
                </a:solidFill>
              </a:rPr>
              <a:t>Х -1996  </a:t>
            </a:r>
            <a:r>
              <a:rPr lang="ru-RU" altLang="ru-RU" sz="1400" b="1" dirty="0">
                <a:solidFill>
                  <a:srgbClr val="0070C0"/>
                </a:solidFill>
              </a:rPr>
              <a:t>г.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9105900" y="3602756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1400" b="1" dirty="0">
                <a:solidFill>
                  <a:srgbClr val="0070C0"/>
                </a:solidFill>
              </a:rPr>
              <a:t>II -20</a:t>
            </a:r>
            <a:r>
              <a:rPr lang="ru-RU" altLang="ru-RU" sz="1400" b="1" dirty="0">
                <a:solidFill>
                  <a:srgbClr val="0070C0"/>
                </a:solidFill>
              </a:rPr>
              <a:t>1</a:t>
            </a:r>
            <a:r>
              <a:rPr lang="en-US" altLang="ru-RU" sz="1400" b="1" dirty="0">
                <a:solidFill>
                  <a:srgbClr val="0070C0"/>
                </a:solidFill>
              </a:rPr>
              <a:t>1 </a:t>
            </a:r>
            <a:r>
              <a:rPr lang="ru-RU" altLang="ru-RU" sz="1400" b="1" dirty="0">
                <a:solidFill>
                  <a:srgbClr val="0070C0"/>
                </a:solidFill>
              </a:rPr>
              <a:t>г.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3581400" y="1219200"/>
            <a:ext cx="1828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 dirty="0">
                <a:solidFill>
                  <a:schemeClr val="accent1"/>
                </a:solidFill>
              </a:rPr>
              <a:t>Анти H. </a:t>
            </a:r>
            <a:r>
              <a:rPr lang="ru-RU" altLang="ru-RU" sz="1800" b="1" dirty="0" err="1">
                <a:solidFill>
                  <a:schemeClr val="accent1"/>
                </a:solidFill>
              </a:rPr>
              <a:t>Pylori</a:t>
            </a:r>
            <a:r>
              <a:rPr lang="ru-RU" altLang="ru-RU" sz="1800" b="1" dirty="0">
                <a:solidFill>
                  <a:schemeClr val="accent1"/>
                </a:solidFill>
              </a:rPr>
              <a:t> терапия </a:t>
            </a:r>
          </a:p>
          <a:p>
            <a:pPr algn="ctr">
              <a:spcBef>
                <a:spcPct val="50000"/>
              </a:spcBef>
            </a:pPr>
            <a:r>
              <a:rPr lang="en-US" altLang="ru-RU" sz="1800" b="1" dirty="0">
                <a:solidFill>
                  <a:schemeClr val="accent1"/>
                </a:solidFill>
              </a:rPr>
              <a:t>VI-VIII - 96 </a:t>
            </a:r>
            <a:r>
              <a:rPr lang="ru-RU" altLang="ru-RU" sz="1800" b="1" dirty="0">
                <a:solidFill>
                  <a:schemeClr val="accent1"/>
                </a:solidFill>
              </a:rPr>
              <a:t>г.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2286000" y="4038600"/>
            <a:ext cx="2133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ru-RU" altLang="ru-RU" sz="1800" b="1" dirty="0">
                <a:solidFill>
                  <a:srgbClr val="0070C0"/>
                </a:solidFill>
              </a:rPr>
              <a:t>Установлен диагноз (</a:t>
            </a:r>
            <a:r>
              <a:rPr lang="ru-RU" altLang="ru-RU" sz="1800" b="1" dirty="0" err="1">
                <a:solidFill>
                  <a:srgbClr val="0070C0"/>
                </a:solidFill>
              </a:rPr>
              <a:t>эндоскопически</a:t>
            </a:r>
            <a:r>
              <a:rPr lang="ru-RU" altLang="ru-RU" sz="18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 rot="-3730">
            <a:off x="4648200" y="4038601"/>
            <a:ext cx="1828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800" b="1" dirty="0">
                <a:solidFill>
                  <a:srgbClr val="0070C0"/>
                </a:solidFill>
              </a:rPr>
              <a:t>Полная </a:t>
            </a:r>
            <a:r>
              <a:rPr lang="ru-RU" altLang="ru-RU" sz="1800" b="1" dirty="0" err="1">
                <a:solidFill>
                  <a:srgbClr val="0070C0"/>
                </a:solidFill>
              </a:rPr>
              <a:t>эррадикация</a:t>
            </a:r>
            <a:r>
              <a:rPr lang="ru-RU" altLang="ru-RU" sz="1800" b="1" dirty="0">
                <a:solidFill>
                  <a:srgbClr val="0070C0"/>
                </a:solidFill>
              </a:rPr>
              <a:t> </a:t>
            </a:r>
            <a:r>
              <a:rPr lang="en-US" altLang="ru-RU" sz="1800" b="1" dirty="0" err="1">
                <a:solidFill>
                  <a:srgbClr val="0070C0"/>
                </a:solidFill>
              </a:rPr>
              <a:t>H.pylori</a:t>
            </a:r>
            <a:r>
              <a:rPr lang="ru-RU" altLang="ru-RU" sz="1800" b="1" dirty="0">
                <a:solidFill>
                  <a:srgbClr val="0070C0"/>
                </a:solidFill>
              </a:rPr>
              <a:t> .  Полная ремиссия </a:t>
            </a:r>
          </a:p>
        </p:txBody>
      </p:sp>
      <p:sp>
        <p:nvSpPr>
          <p:cNvPr id="153616" name="Line 16"/>
          <p:cNvSpPr>
            <a:spLocks noChangeShapeType="1"/>
          </p:cNvSpPr>
          <p:nvPr/>
        </p:nvSpPr>
        <p:spPr bwMode="auto">
          <a:xfrm>
            <a:off x="1905000" y="91440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 rot="-3730">
            <a:off x="9031202" y="4022290"/>
            <a:ext cx="16017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800" b="1" dirty="0" err="1">
                <a:solidFill>
                  <a:schemeClr val="accent1"/>
                </a:solidFill>
              </a:rPr>
              <a:t>Сохраняется</a:t>
            </a:r>
            <a:r>
              <a:rPr lang="ru-RU" altLang="ru-RU" sz="1800" b="1" dirty="0" err="1">
                <a:solidFill>
                  <a:srgbClr val="0070C0"/>
                </a:solidFill>
              </a:rPr>
              <a:t>полная</a:t>
            </a:r>
            <a:r>
              <a:rPr lang="ru-RU" altLang="ru-RU" sz="1800" b="1" dirty="0">
                <a:solidFill>
                  <a:srgbClr val="0070C0"/>
                </a:solidFill>
              </a:rPr>
              <a:t> </a:t>
            </a:r>
            <a:r>
              <a:rPr lang="ru-RU" altLang="ru-RU" sz="1800" b="1" dirty="0" err="1">
                <a:solidFill>
                  <a:srgbClr val="0070C0"/>
                </a:solidFill>
              </a:rPr>
              <a:t>эррадикация</a:t>
            </a:r>
            <a:r>
              <a:rPr lang="ru-RU" altLang="ru-RU" sz="1800" b="1" dirty="0">
                <a:solidFill>
                  <a:srgbClr val="0070C0"/>
                </a:solidFill>
              </a:rPr>
              <a:t> </a:t>
            </a:r>
            <a:r>
              <a:rPr lang="en-US" altLang="ru-RU" sz="1800" b="1" dirty="0" err="1">
                <a:solidFill>
                  <a:srgbClr val="0070C0"/>
                </a:solidFill>
              </a:rPr>
              <a:t>H.pylori</a:t>
            </a:r>
            <a:r>
              <a:rPr lang="en-US" altLang="ru-RU" sz="1800" b="1" dirty="0">
                <a:solidFill>
                  <a:srgbClr val="0070C0"/>
                </a:solidFill>
              </a:rPr>
              <a:t>.</a:t>
            </a:r>
            <a:r>
              <a:rPr lang="ru-RU" altLang="ru-RU" sz="1800" b="1" dirty="0">
                <a:solidFill>
                  <a:srgbClr val="0070C0"/>
                </a:solidFill>
              </a:rPr>
              <a:t> Полная ремиссия</a:t>
            </a: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1828800" y="5715001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0070C0"/>
                </a:solidFill>
              </a:rPr>
              <a:t>Длительность </a:t>
            </a:r>
            <a:r>
              <a:rPr lang="ru-RU" altLang="ru-RU" sz="3600" b="1" dirty="0">
                <a:solidFill>
                  <a:srgbClr val="0070C0"/>
                </a:solidFill>
              </a:rPr>
              <a:t>ПР</a:t>
            </a:r>
            <a:r>
              <a:rPr lang="ru-RU" altLang="ru-RU" sz="2800" b="1" dirty="0">
                <a:solidFill>
                  <a:srgbClr val="0070C0"/>
                </a:solidFill>
              </a:rPr>
              <a:t> </a:t>
            </a:r>
            <a:r>
              <a:rPr lang="ru-RU" altLang="ru-RU" sz="2800" b="1" dirty="0"/>
              <a:t>- </a:t>
            </a:r>
            <a:r>
              <a:rPr lang="ru-RU" altLang="ru-RU" sz="2800" b="1" dirty="0">
                <a:solidFill>
                  <a:srgbClr val="FF0000"/>
                </a:solidFill>
              </a:rPr>
              <a:t>14 лет 4 месяца</a:t>
            </a: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6019800" y="13716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 dirty="0">
                <a:solidFill>
                  <a:srgbClr val="0070C0"/>
                </a:solidFill>
              </a:rPr>
              <a:t>Динамическое</a:t>
            </a:r>
            <a:r>
              <a:rPr lang="ru-RU" altLang="ru-RU" sz="2000" b="1" dirty="0">
                <a:solidFill>
                  <a:srgbClr val="0070C0"/>
                </a:solidFill>
              </a:rPr>
              <a:t> наблюдение</a:t>
            </a:r>
          </a:p>
        </p:txBody>
      </p:sp>
      <p:sp>
        <p:nvSpPr>
          <p:cNvPr id="153620" name="Text Box 20"/>
          <p:cNvSpPr txBox="1">
            <a:spLocks noChangeArrowheads="1"/>
          </p:cNvSpPr>
          <p:nvPr/>
        </p:nvSpPr>
        <p:spPr bwMode="auto">
          <a:xfrm>
            <a:off x="3391931" y="2398737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 dirty="0">
                <a:solidFill>
                  <a:schemeClr val="accent1"/>
                </a:solidFill>
              </a:rPr>
              <a:t>3 двухнедельных курса</a:t>
            </a: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1752600" y="1371601"/>
            <a:ext cx="1447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altLang="ru-RU" sz="1800" b="1" dirty="0">
                <a:solidFill>
                  <a:srgbClr val="0070C0"/>
                </a:solidFill>
              </a:rPr>
              <a:t>В течение    4 месяцев боли в </a:t>
            </a:r>
            <a:r>
              <a:rPr lang="ru-RU" altLang="ru-RU" sz="1800" b="1" dirty="0" err="1">
                <a:solidFill>
                  <a:srgbClr val="0070C0"/>
                </a:solidFill>
              </a:rPr>
              <a:t>эпигастрии</a:t>
            </a:r>
            <a:r>
              <a:rPr lang="ru-RU" altLang="ru-RU" sz="1800" b="1" dirty="0">
                <a:solidFill>
                  <a:srgbClr val="0070C0"/>
                </a:solidFill>
              </a:rPr>
              <a:t>, потеря веса (до 5 кг)</a:t>
            </a:r>
          </a:p>
        </p:txBody>
      </p:sp>
      <p:sp>
        <p:nvSpPr>
          <p:cNvPr id="153622" name="Line 22"/>
          <p:cNvSpPr>
            <a:spLocks noChangeShapeType="1"/>
          </p:cNvSpPr>
          <p:nvPr/>
        </p:nvSpPr>
        <p:spPr bwMode="auto">
          <a:xfrm>
            <a:off x="6477000" y="22860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23" name="Line 23"/>
          <p:cNvSpPr>
            <a:spLocks noChangeShapeType="1"/>
          </p:cNvSpPr>
          <p:nvPr/>
        </p:nvSpPr>
        <p:spPr bwMode="auto">
          <a:xfrm>
            <a:off x="7543800" y="22860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24" name="Line 24"/>
          <p:cNvSpPr>
            <a:spLocks noChangeShapeType="1"/>
          </p:cNvSpPr>
          <p:nvPr/>
        </p:nvSpPr>
        <p:spPr bwMode="auto">
          <a:xfrm>
            <a:off x="8610600" y="22860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2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1"/>
            <a:ext cx="7772400" cy="1554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</a:rPr>
              <a:t>Семь главных процессов, способствующих развитию </a:t>
            </a:r>
            <a:b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3200" b="1" dirty="0" err="1">
                <a:solidFill>
                  <a:srgbClr val="0070C0"/>
                </a:solidFill>
                <a:latin typeface="Arial" panose="020B0604020202020204" pitchFamily="34" charset="0"/>
              </a:rPr>
              <a:t>лимфомы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\ лейкемии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4"/>
            <a:ext cx="8229600" cy="4352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Самодостаточность сигналов роста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Нечувствительность к </a:t>
            </a:r>
            <a:r>
              <a:rPr lang="ru-RU" altLang="ru-RU" sz="2800" dirty="0" err="1"/>
              <a:t>антиростовым</a:t>
            </a:r>
            <a:r>
              <a:rPr lang="ru-RU" altLang="ru-RU" sz="2800" dirty="0"/>
              <a:t> сигналам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Бегство от </a:t>
            </a:r>
            <a:r>
              <a:rPr lang="ru-RU" altLang="ru-RU" sz="2800" dirty="0" err="1"/>
              <a:t>апоптоза</a:t>
            </a:r>
            <a:endParaRPr lang="ru-RU" altLang="ru-RU" sz="2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err="1"/>
              <a:t>Отсутсвие</a:t>
            </a:r>
            <a:r>
              <a:rPr lang="ru-RU" altLang="ru-RU" sz="2800" dirty="0"/>
              <a:t> лимита на репликационный потенциал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err="1"/>
              <a:t>Ангиогенез</a:t>
            </a:r>
            <a:endParaRPr lang="ru-RU" altLang="ru-RU" sz="2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Клеточная инвазия и метастазы</a:t>
            </a:r>
            <a:endParaRPr lang="ru-RU" altLang="ru-RU" sz="28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70C0"/>
                </a:solidFill>
              </a:rPr>
              <a:t>Блок дифференцировки</a:t>
            </a:r>
          </a:p>
        </p:txBody>
      </p:sp>
    </p:spTree>
    <p:extLst>
      <p:ext uri="{BB962C8B-B14F-4D97-AF65-F5344CB8AC3E}">
        <p14:creationId xmlns:p14="http://schemas.microsoft.com/office/powerpoint/2010/main" val="17886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524000" y="609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4000" b="1" u="sng" dirty="0">
                <a:solidFill>
                  <a:srgbClr val="0070C0"/>
                </a:solidFill>
              </a:rPr>
              <a:t>Классификации </a:t>
            </a:r>
            <a:br>
              <a:rPr lang="ru-RU" altLang="ru-RU" sz="4000" b="1" u="sng" dirty="0">
                <a:solidFill>
                  <a:srgbClr val="0070C0"/>
                </a:solidFill>
              </a:rPr>
            </a:br>
            <a:r>
              <a:rPr lang="ru-RU" altLang="ru-RU" sz="4000" b="1" u="sng" dirty="0" err="1">
                <a:solidFill>
                  <a:srgbClr val="0070C0"/>
                </a:solidFill>
              </a:rPr>
              <a:t>неходжкинских</a:t>
            </a:r>
            <a:r>
              <a:rPr lang="ru-RU" altLang="ru-RU" sz="4000" b="1" u="sng" dirty="0">
                <a:solidFill>
                  <a:srgbClr val="0070C0"/>
                </a:solidFill>
              </a:rPr>
              <a:t> </a:t>
            </a:r>
            <a:r>
              <a:rPr lang="ru-RU" altLang="ru-RU" sz="4000" b="1" u="sng" dirty="0" err="1">
                <a:solidFill>
                  <a:srgbClr val="0070C0"/>
                </a:solidFill>
              </a:rPr>
              <a:t>лимфом</a:t>
            </a:r>
            <a:endParaRPr lang="ru-RU" altLang="ru-RU" sz="4400" dirty="0">
              <a:solidFill>
                <a:srgbClr val="0070C0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752600" y="2209800"/>
            <a:ext cx="655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ru-RU" altLang="ru-RU" sz="2000" b="1">
                <a:latin typeface="Arial" panose="020B0604020202020204" pitchFamily="34" charset="0"/>
              </a:rPr>
              <a:t>Раппапорта				1966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ru-RU" altLang="ru-RU" sz="2000" b="1">
                <a:latin typeface="Arial" panose="020B0604020202020204" pitchFamily="34" charset="0"/>
              </a:rPr>
              <a:t>Кильская					1974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altLang="ru-RU" sz="2000" b="1">
                <a:latin typeface="Arial" panose="020B0604020202020204" pitchFamily="34" charset="0"/>
              </a:rPr>
              <a:t>Lukes R.J., Collins R.D.			1974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ru-RU" altLang="ru-RU" sz="2000" b="1">
                <a:latin typeface="Arial" panose="020B0604020202020204" pitchFamily="34" charset="0"/>
              </a:rPr>
              <a:t>Классификация ВОЗ			1976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ru-RU" altLang="ru-RU" sz="2000" b="1">
                <a:latin typeface="Arial" panose="020B0604020202020204" pitchFamily="34" charset="0"/>
              </a:rPr>
              <a:t>Рабочая формулировка			1982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ru-RU" altLang="ru-RU" sz="2000" b="1">
                <a:latin typeface="Arial" panose="020B0604020202020204" pitchFamily="34" charset="0"/>
              </a:rPr>
              <a:t>Кильская</a:t>
            </a:r>
            <a:r>
              <a:rPr lang="en-US" altLang="ru-RU" sz="2000" b="1">
                <a:latin typeface="Arial" panose="020B0604020202020204" pitchFamily="34" charset="0"/>
              </a:rPr>
              <a:t> модифицированная 	</a:t>
            </a:r>
            <a:r>
              <a:rPr lang="ru-RU" altLang="ru-RU" sz="2000" b="1">
                <a:latin typeface="Arial" panose="020B0604020202020204" pitchFamily="34" charset="0"/>
              </a:rPr>
              <a:t>	</a:t>
            </a:r>
            <a:r>
              <a:rPr lang="en-US" altLang="ru-RU" sz="2000" b="1">
                <a:latin typeface="Arial" panose="020B0604020202020204" pitchFamily="34" charset="0"/>
              </a:rPr>
              <a:t>1988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altLang="ru-RU" sz="2000" b="1">
                <a:latin typeface="Arial" panose="020B0604020202020204" pitchFamily="34" charset="0"/>
              </a:rPr>
              <a:t>REAL </a:t>
            </a:r>
            <a:r>
              <a:rPr lang="ru-RU" altLang="ru-RU" sz="2000" b="1">
                <a:latin typeface="Arial" panose="020B0604020202020204" pitchFamily="34" charset="0"/>
              </a:rPr>
              <a:t>(Европейско-Американская)	1994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ru-RU" altLang="ru-RU" b="1">
                <a:latin typeface="Arial" panose="020B0604020202020204" pitchFamily="34" charset="0"/>
              </a:rPr>
              <a:t>Классификация ВОЗ	       </a:t>
            </a:r>
            <a:r>
              <a:rPr lang="ru-RU" altLang="ru-RU" sz="2000" b="1">
                <a:latin typeface="Arial" panose="020B0604020202020204" pitchFamily="34" charset="0"/>
              </a:rPr>
              <a:t>2001</a:t>
            </a:r>
            <a:r>
              <a:rPr lang="ru-RU" altLang="ru-RU" b="1">
                <a:latin typeface="Arial" panose="020B0604020202020204" pitchFamily="34" charset="0"/>
              </a:rPr>
              <a:t>,</a:t>
            </a:r>
            <a:r>
              <a:rPr lang="ru-RU" altLang="ru-RU" sz="2000" b="1">
                <a:latin typeface="Arial" panose="020B0604020202020204" pitchFamily="34" charset="0"/>
              </a:rPr>
              <a:t>2008,2016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29600" y="37338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i="1">
                <a:solidFill>
                  <a:srgbClr val="FF66FF"/>
                </a:solidFill>
              </a:rPr>
              <a:t>Отечественная классификация А.И. Воробьев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8153400" y="2590800"/>
            <a:ext cx="0" cy="3352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3731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Классификация опухолей гемопоэтической и лимфоидной тканей Всемирной Организации Здравоохранения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2017г.</a:t>
            </a:r>
            <a:endParaRPr lang="ru-RU" alt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35203" name="Group 3"/>
          <p:cNvGraphicFramePr>
            <a:graphicFrameLocks noGrp="1"/>
          </p:cNvGraphicFramePr>
          <p:nvPr>
            <p:ph sz="half" idx="2"/>
          </p:nvPr>
        </p:nvGraphicFramePr>
        <p:xfrm>
          <a:off x="6172200" y="1600200"/>
          <a:ext cx="4038600" cy="4769042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2263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Лимфома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из В-клеток- предшественников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Лимфома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из Т-клеток- предшественников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Периферические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В -клеточные лимфомы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Периферические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 \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NK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клеточные лимфомы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7838" name="Picture 14" descr="~AUT0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2208214" y="1628776"/>
            <a:ext cx="3519487" cy="4824413"/>
          </a:xfrm>
          <a:noFill/>
        </p:spPr>
      </p:pic>
    </p:spTree>
    <p:extLst>
      <p:ext uri="{BB962C8B-B14F-4D97-AF65-F5344CB8AC3E}">
        <p14:creationId xmlns:p14="http://schemas.microsoft.com/office/powerpoint/2010/main" val="20173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0668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Вариант </a:t>
            </a:r>
            <a:r>
              <a:rPr lang="ru-RU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лимфомы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устанавливается с учетом следующих факторов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557338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None/>
            </a:pPr>
            <a:endParaRPr lang="ru-RU" altLang="ru-RU" sz="2400" b="1">
              <a:solidFill>
                <a:srgbClr val="000099"/>
              </a:solidFill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ru-RU" altLang="ru-RU" sz="2400" b="1"/>
              <a:t>1. Локализация опухоли</a:t>
            </a:r>
          </a:p>
          <a:p>
            <a:pPr marL="533400" indent="-533400">
              <a:lnSpc>
                <a:spcPct val="90000"/>
              </a:lnSpc>
              <a:buNone/>
            </a:pPr>
            <a:endParaRPr lang="ru-RU" altLang="ru-RU" sz="2400" b="1"/>
          </a:p>
          <a:p>
            <a:pPr marL="533400" indent="-533400">
              <a:lnSpc>
                <a:spcPct val="90000"/>
              </a:lnSpc>
              <a:buNone/>
            </a:pPr>
            <a:r>
              <a:rPr lang="ru-RU" altLang="ru-RU" sz="2400" b="1"/>
              <a:t>2. Тип поражения лимфатического узла или ткани </a:t>
            </a:r>
            <a:endParaRPr lang="nl-NL" altLang="ru-RU" sz="2400" b="1"/>
          </a:p>
          <a:p>
            <a:pPr marL="533400" indent="-533400">
              <a:lnSpc>
                <a:spcPct val="90000"/>
              </a:lnSpc>
              <a:buNone/>
            </a:pPr>
            <a:endParaRPr lang="ru-RU" altLang="ru-RU" sz="2400" b="1"/>
          </a:p>
          <a:p>
            <a:pPr marL="533400" indent="-533400">
              <a:lnSpc>
                <a:spcPct val="90000"/>
              </a:lnSpc>
              <a:buNone/>
            </a:pPr>
            <a:r>
              <a:rPr lang="ru-RU" altLang="ru-RU" sz="2400" b="1"/>
              <a:t>3</a:t>
            </a:r>
            <a:r>
              <a:rPr lang="nl-NL" altLang="ru-RU" sz="2400" b="1"/>
              <a:t>. </a:t>
            </a:r>
            <a:r>
              <a:rPr lang="ru-RU" altLang="ru-RU" sz="2400" b="1"/>
              <a:t>Морфологические особенности опухолевых клеток </a:t>
            </a:r>
          </a:p>
          <a:p>
            <a:pPr marL="533400" indent="-533400">
              <a:lnSpc>
                <a:spcPct val="90000"/>
              </a:lnSpc>
              <a:buNone/>
            </a:pPr>
            <a:endParaRPr lang="nl-NL" altLang="ru-RU" sz="2400" b="1"/>
          </a:p>
          <a:p>
            <a:pPr marL="533400" indent="-533400">
              <a:lnSpc>
                <a:spcPct val="90000"/>
              </a:lnSpc>
              <a:buNone/>
            </a:pPr>
            <a:r>
              <a:rPr lang="nl-NL" altLang="ru-RU" sz="2400" b="1"/>
              <a:t>4. </a:t>
            </a:r>
            <a:r>
              <a:rPr lang="ru-RU" altLang="ru-RU" sz="2400" b="1"/>
              <a:t>Иммунофенотип опухолевых клеток</a:t>
            </a:r>
          </a:p>
          <a:p>
            <a:pPr marL="533400" indent="-533400">
              <a:lnSpc>
                <a:spcPct val="90000"/>
              </a:lnSpc>
              <a:buNone/>
            </a:pPr>
            <a:endParaRPr lang="ru-RU" altLang="ru-RU" sz="2400" b="1"/>
          </a:p>
          <a:p>
            <a:pPr marL="533400" indent="-533400">
              <a:lnSpc>
                <a:spcPct val="90000"/>
              </a:lnSpc>
              <a:buNone/>
            </a:pPr>
            <a:r>
              <a:rPr lang="nl-NL" altLang="ru-RU" sz="2400" b="1"/>
              <a:t>5. </a:t>
            </a:r>
            <a:r>
              <a:rPr lang="ru-RU" altLang="ru-RU" sz="2400" b="1"/>
              <a:t>Молекулярно-цитогенетические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3693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57189"/>
            <a:ext cx="8610600" cy="1190625"/>
          </a:xfrm>
        </p:spPr>
        <p:txBody>
          <a:bodyPr/>
          <a:lstStyle/>
          <a:p>
            <a:pPr eaLnBrk="1" hangingPunct="1"/>
            <a:r>
              <a:rPr lang="ru-RU" altLang="ru-RU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Частота различных морфологических вариантов НХЛ.</a:t>
            </a:r>
            <a:endParaRPr lang="ru-RU" altLang="ru-RU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8534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 smtClean="0"/>
              <a:t>Преобладают В-клеточные НХЛ: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2800" b="1"/>
              <a:t>		диффузная крупноклеточная	- 30,6%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/>
              <a:t>		фолликулярная			- 22,1%</a:t>
            </a:r>
          </a:p>
          <a:p>
            <a:pPr eaLnBrk="1" hangingPunct="1">
              <a:lnSpc>
                <a:spcPct val="30000"/>
              </a:lnSpc>
              <a:buFontTx/>
              <a:buNone/>
            </a:pPr>
            <a:endParaRPr lang="ru-RU" altLang="ru-RU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/>
              <a:t>Лимфомы маргинальной зоны	- 7,6%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/>
              <a:t>Периферические Т-клеточные		- 7,0%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ru-RU" altLang="ru-RU" sz="28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b="1"/>
              <a:t>Другие варианты встречаются с меньшей частотой.</a:t>
            </a:r>
          </a:p>
        </p:txBody>
      </p:sp>
    </p:spTree>
    <p:extLst>
      <p:ext uri="{BB962C8B-B14F-4D97-AF65-F5344CB8AC3E}">
        <p14:creationId xmlns:p14="http://schemas.microsoft.com/office/powerpoint/2010/main" val="25856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876426" y="185739"/>
            <a:ext cx="8689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600" dirty="0">
                <a:solidFill>
                  <a:srgbClr val="0070C0"/>
                </a:solidFill>
                <a:latin typeface="Arial" panose="020B0604020202020204" pitchFamily="34" charset="0"/>
              </a:rPr>
              <a:t>Клиническое течение и прогноз различных вариантов НХЛ</a:t>
            </a:r>
            <a:endParaRPr lang="de-DE" altLang="ru-RU"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41525" y="1398589"/>
            <a:ext cx="7799388" cy="51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77825" indent="-377825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5-</a:t>
            </a:r>
            <a:r>
              <a:rPr lang="ru-RU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летняя выживаемость</a:t>
            </a:r>
            <a:r>
              <a:rPr lang="de-DE" altLang="ru-RU" sz="2800" b="1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              </a:t>
            </a:r>
            <a:r>
              <a:rPr lang="de-DE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&gt; 50%</a:t>
            </a:r>
            <a:r>
              <a:rPr lang="de-DE" altLang="ru-RU" sz="2800" b="1" dirty="0">
                <a:solidFill>
                  <a:srgbClr val="00FFFF"/>
                </a:solidFill>
                <a:latin typeface="Arial" panose="020B0604020202020204" pitchFamily="34" charset="0"/>
              </a:rPr>
              <a:t/>
            </a:r>
            <a:br>
              <a:rPr lang="de-DE" altLang="ru-RU" sz="2800" b="1" dirty="0">
                <a:solidFill>
                  <a:srgbClr val="00FFFF"/>
                </a:solidFill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Фолликулярная </a:t>
            </a:r>
            <a:r>
              <a:rPr lang="ru-RU" altLang="ru-RU" dirty="0" err="1">
                <a:latin typeface="Arial" panose="020B0604020202020204" pitchFamily="34" charset="0"/>
              </a:rPr>
              <a:t>лимфома</a:t>
            </a:r>
            <a:r>
              <a:rPr lang="de-DE" altLang="ru-RU" dirty="0">
                <a:latin typeface="Arial" panose="020B0604020202020204" pitchFamily="34" charset="0"/>
              </a:rPr>
              <a:t/>
            </a:r>
            <a:br>
              <a:rPr lang="de-DE" altLang="ru-RU" dirty="0">
                <a:latin typeface="Arial" panose="020B0604020202020204" pitchFamily="34" charset="0"/>
              </a:rPr>
            </a:br>
            <a:r>
              <a:rPr lang="de-DE" altLang="ru-RU" dirty="0">
                <a:latin typeface="Arial" panose="020B0604020202020204" pitchFamily="34" charset="0"/>
              </a:rPr>
              <a:t>B-</a:t>
            </a:r>
            <a:r>
              <a:rPr lang="ru-RU" altLang="ru-RU" dirty="0">
                <a:latin typeface="Arial" panose="020B0604020202020204" pitchFamily="34" charset="0"/>
              </a:rPr>
              <a:t>ХЛЛ</a:t>
            </a:r>
            <a:r>
              <a:rPr lang="de-DE" altLang="ru-RU" dirty="0">
                <a:latin typeface="Arial" panose="020B0604020202020204" pitchFamily="34" charset="0"/>
              </a:rPr>
              <a:t>/ </a:t>
            </a:r>
            <a:r>
              <a:rPr lang="ru-RU" altLang="ru-RU" dirty="0" err="1">
                <a:latin typeface="Arial" panose="020B0604020202020204" pitchFamily="34" charset="0"/>
              </a:rPr>
              <a:t>Лимфоцитарная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</a:rPr>
              <a:t>лимфома</a:t>
            </a:r>
            <a:r>
              <a:rPr lang="ru-RU" altLang="ru-RU" dirty="0">
                <a:latin typeface="Arial" panose="020B0604020202020204" pitchFamily="34" charset="0"/>
              </a:rPr>
              <a:t>                                </a:t>
            </a:r>
            <a:r>
              <a:rPr lang="ru-RU" altLang="ru-RU" dirty="0" err="1">
                <a:latin typeface="Arial" panose="020B0604020202020204" pitchFamily="34" charset="0"/>
              </a:rPr>
              <a:t>Лимфома</a:t>
            </a:r>
            <a:r>
              <a:rPr lang="ru-RU" altLang="ru-RU" dirty="0">
                <a:latin typeface="Arial" panose="020B0604020202020204" pitchFamily="34" charset="0"/>
              </a:rPr>
              <a:t> маргинальной зоны</a:t>
            </a:r>
            <a:r>
              <a:rPr lang="de-DE" altLang="ru-RU" dirty="0">
                <a:latin typeface="Arial" panose="020B0604020202020204" pitchFamily="34" charset="0"/>
              </a:rPr>
              <a:t/>
            </a:r>
            <a:br>
              <a:rPr lang="de-DE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Анапластическая </a:t>
            </a:r>
            <a:r>
              <a:rPr lang="ru-RU" altLang="ru-RU" dirty="0" err="1">
                <a:latin typeface="Arial" panose="020B0604020202020204" pitchFamily="34" charset="0"/>
              </a:rPr>
              <a:t>лимфома</a:t>
            </a:r>
            <a:endParaRPr lang="de-DE" altLang="ru-RU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5-</a:t>
            </a:r>
            <a:r>
              <a:rPr lang="ru-RU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летняя выживаемость</a:t>
            </a:r>
            <a:r>
              <a:rPr lang="ru-RU" altLang="ru-RU" sz="2800" b="1" dirty="0">
                <a:latin typeface="Arial" panose="020B0604020202020204" pitchFamily="34" charset="0"/>
              </a:rPr>
              <a:t>             </a:t>
            </a:r>
            <a:r>
              <a:rPr lang="de-DE" altLang="ru-RU" sz="2800" b="1" dirty="0">
                <a:latin typeface="Arial" panose="020B0604020202020204" pitchFamily="34" charset="0"/>
              </a:rPr>
              <a:t> </a:t>
            </a:r>
            <a:r>
              <a:rPr lang="de-DE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30 - 50%</a:t>
            </a:r>
            <a:r>
              <a:rPr lang="de-DE" altLang="ru-RU" sz="2800" b="1" dirty="0">
                <a:latin typeface="Arial" panose="020B0604020202020204" pitchFamily="34" charset="0"/>
              </a:rPr>
              <a:t/>
            </a:r>
            <a:br>
              <a:rPr lang="de-DE" altLang="ru-RU" sz="2800" b="1" dirty="0">
                <a:latin typeface="Arial" panose="020B0604020202020204" pitchFamily="34" charset="0"/>
              </a:rPr>
            </a:br>
            <a:r>
              <a:rPr lang="ru-RU" altLang="ru-RU" dirty="0" err="1">
                <a:latin typeface="Arial" panose="020B0604020202020204" pitchFamily="34" charset="0"/>
              </a:rPr>
              <a:t>Лимфома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</a:rPr>
              <a:t>Беркитта</a:t>
            </a:r>
            <a:r>
              <a:rPr lang="ru-RU" altLang="ru-RU" dirty="0">
                <a:latin typeface="Arial" panose="020B0604020202020204" pitchFamily="34" charset="0"/>
              </a:rPr>
              <a:t>                                   Диффузная В-крупноклеточная </a:t>
            </a:r>
            <a:r>
              <a:rPr lang="de-DE" altLang="ru-RU" dirty="0">
                <a:latin typeface="Arial" panose="020B0604020202020204" pitchFamily="34" charset="0"/>
              </a:rPr>
              <a:t/>
            </a:r>
            <a:br>
              <a:rPr lang="de-DE" altLang="ru-RU" dirty="0">
                <a:latin typeface="Arial" panose="020B0604020202020204" pitchFamily="34" charset="0"/>
              </a:rPr>
            </a:br>
            <a:r>
              <a:rPr lang="ru-RU" altLang="ru-RU" dirty="0" err="1">
                <a:latin typeface="Arial" panose="020B0604020202020204" pitchFamily="34" charset="0"/>
              </a:rPr>
              <a:t>Лимфобластная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</a:rPr>
              <a:t>лимфома</a:t>
            </a:r>
            <a:r>
              <a:rPr lang="ru-RU" altLang="ru-RU" dirty="0">
                <a:latin typeface="Arial" panose="020B0604020202020204" pitchFamily="34" charset="0"/>
              </a:rPr>
              <a:t>\лейкемия</a:t>
            </a:r>
            <a:endParaRPr lang="de-DE" altLang="ru-RU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5-</a:t>
            </a:r>
            <a:r>
              <a:rPr lang="ru-RU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летняя выживаемость</a:t>
            </a:r>
            <a:r>
              <a:rPr lang="ru-RU" altLang="ru-RU" sz="2800" b="1" dirty="0">
                <a:latin typeface="Arial" panose="020B0604020202020204" pitchFamily="34" charset="0"/>
              </a:rPr>
              <a:t>               </a:t>
            </a:r>
            <a:r>
              <a:rPr lang="de-DE" altLang="ru-RU" sz="2800" b="1" dirty="0">
                <a:latin typeface="Arial" panose="020B0604020202020204" pitchFamily="34" charset="0"/>
              </a:rPr>
              <a:t> </a:t>
            </a:r>
            <a:r>
              <a:rPr lang="de-DE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&lt; 30%</a:t>
            </a:r>
            <a:r>
              <a:rPr lang="de-DE" altLang="ru-RU" sz="2800" b="1" dirty="0">
                <a:latin typeface="Arial" panose="020B0604020202020204" pitchFamily="34" charset="0"/>
              </a:rPr>
              <a:t/>
            </a:r>
            <a:br>
              <a:rPr lang="de-DE" altLang="ru-RU" sz="2800" b="1" dirty="0">
                <a:latin typeface="Arial" panose="020B0604020202020204" pitchFamily="34" charset="0"/>
              </a:rPr>
            </a:br>
            <a:r>
              <a:rPr lang="ru-RU" altLang="ru-RU" dirty="0" err="1">
                <a:latin typeface="Arial" panose="020B0604020202020204" pitchFamily="34" charset="0"/>
              </a:rPr>
              <a:t>Лимфома</a:t>
            </a:r>
            <a:r>
              <a:rPr lang="ru-RU" altLang="ru-RU" dirty="0">
                <a:latin typeface="Arial" panose="020B0604020202020204" pitchFamily="34" charset="0"/>
              </a:rPr>
              <a:t> зоны мантии</a:t>
            </a:r>
            <a:r>
              <a:rPr lang="de-DE" altLang="ru-RU" dirty="0">
                <a:latin typeface="Arial" panose="020B0604020202020204" pitchFamily="34" charset="0"/>
              </a:rPr>
              <a:t/>
            </a:r>
            <a:br>
              <a:rPr lang="de-DE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Периферические </a:t>
            </a:r>
            <a:r>
              <a:rPr lang="de-DE" altLang="ru-RU" dirty="0">
                <a:latin typeface="Arial" panose="020B0604020202020204" pitchFamily="34" charset="0"/>
              </a:rPr>
              <a:t>T-</a:t>
            </a:r>
            <a:r>
              <a:rPr lang="ru-RU" altLang="ru-RU" dirty="0">
                <a:latin typeface="Arial" panose="020B0604020202020204" pitchFamily="34" charset="0"/>
              </a:rPr>
              <a:t>клеточные</a:t>
            </a:r>
            <a:endParaRPr lang="de-DE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933</Words>
  <Application>Microsoft Office PowerPoint</Application>
  <PresentationFormat>Широкоэкранный</PresentationFormat>
  <Paragraphs>259</Paragraphs>
  <Slides>31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Calibri</vt:lpstr>
      <vt:lpstr>Century Gothic</vt:lpstr>
      <vt:lpstr>Gill Sans</vt:lpstr>
      <vt:lpstr>Symbol</vt:lpstr>
      <vt:lpstr>Times New Roman</vt:lpstr>
      <vt:lpstr>Times New Roman Cyr</vt:lpstr>
      <vt:lpstr>Wingdings 3</vt:lpstr>
      <vt:lpstr>Легкий дым</vt:lpstr>
      <vt:lpstr>Диаграмма Microsoft Excel</vt:lpstr>
      <vt:lpstr>Лист Microsoft Excel 97-2003</vt:lpstr>
      <vt:lpstr>Лист Microsoft Excel</vt:lpstr>
      <vt:lpstr>Лимфомы с поражением органов пищеварения</vt:lpstr>
      <vt:lpstr>Презентация PowerPoint</vt:lpstr>
      <vt:lpstr>Презентация PowerPoint</vt:lpstr>
      <vt:lpstr>Семь главных процессов, способствующих развитию  лимфомы \ лейкемии</vt:lpstr>
      <vt:lpstr>Презентация PowerPoint</vt:lpstr>
      <vt:lpstr>Классификация опухолей гемопоэтической и лимфоидной тканей Всемирной Организации Здравоохранения 2017г.</vt:lpstr>
      <vt:lpstr>Вариант лимфомы устанавливается с учетом следующих факторов</vt:lpstr>
      <vt:lpstr>Частота различных морфологических вариантов НХЛ.</vt:lpstr>
      <vt:lpstr>Презентация PowerPoint</vt:lpstr>
      <vt:lpstr>Презентация PowerPoint</vt:lpstr>
      <vt:lpstr>Спектр локализаций НХЛ</vt:lpstr>
      <vt:lpstr>Extranodal Lymphoma Survival by histology and site in the IELSG series</vt:lpstr>
      <vt:lpstr>Прогноз при НХЛ  желудочно-кишечного тракта</vt:lpstr>
      <vt:lpstr>ЗАКОНОМЕРНОСТИ РАСПРОСТРАНЕНИЯ</vt:lpstr>
      <vt:lpstr>Презентация PowerPoint</vt:lpstr>
      <vt:lpstr>Презентация PowerPoint</vt:lpstr>
      <vt:lpstr>Лечебная тактика</vt:lpstr>
      <vt:lpstr>Обоснование хирургической тактики</vt:lpstr>
      <vt:lpstr>Основные причины пересмотра взгляда  на хирургическое лечение:</vt:lpstr>
      <vt:lpstr>? Уменьшение объема оперативного вмешательства.</vt:lpstr>
      <vt:lpstr>Обоснование лечебной тактики при первичной НХЛ желудка</vt:lpstr>
      <vt:lpstr>MALT-ома (mucosa associated lymphoid tissue)</vt:lpstr>
      <vt:lpstr>Презентация PowerPoint</vt:lpstr>
      <vt:lpstr>Презентация PowerPoint</vt:lpstr>
      <vt:lpstr>MALT лимфома желудка низкой степени злокачественности</vt:lpstr>
      <vt:lpstr>MALT лимфома желудка низкой степени злокачественности с признаками трансформации в высокую сепень злокачественности</vt:lpstr>
      <vt:lpstr>MALT лимфома желудка высокой степени злокачественности</vt:lpstr>
      <vt:lpstr>Презентация PowerPoint</vt:lpstr>
      <vt:lpstr>Цель анти H.pylori - терапии: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Поддубная Ирина Владимировна</dc:creator>
  <cp:lastModifiedBy>Поддубная Ирина Владимировна</cp:lastModifiedBy>
  <cp:revision>7</cp:revision>
  <dcterms:created xsi:type="dcterms:W3CDTF">2019-02-28T08:57:54Z</dcterms:created>
  <dcterms:modified xsi:type="dcterms:W3CDTF">2019-02-28T09:38:57Z</dcterms:modified>
</cp:coreProperties>
</file>